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0"/>
  </p:notesMasterIdLst>
  <p:handoutMasterIdLst>
    <p:handoutMasterId r:id="rId51"/>
  </p:handoutMasterIdLst>
  <p:sldIdLst>
    <p:sldId id="257" r:id="rId2"/>
    <p:sldId id="322" r:id="rId3"/>
    <p:sldId id="323" r:id="rId4"/>
    <p:sldId id="324" r:id="rId5"/>
    <p:sldId id="325" r:id="rId6"/>
    <p:sldId id="375" r:id="rId7"/>
    <p:sldId id="376" r:id="rId8"/>
    <p:sldId id="378" r:id="rId9"/>
    <p:sldId id="326" r:id="rId10"/>
    <p:sldId id="327" r:id="rId11"/>
    <p:sldId id="328" r:id="rId12"/>
    <p:sldId id="329" r:id="rId13"/>
    <p:sldId id="330" r:id="rId14"/>
    <p:sldId id="331" r:id="rId15"/>
    <p:sldId id="332" r:id="rId16"/>
    <p:sldId id="334" r:id="rId17"/>
    <p:sldId id="382" r:id="rId18"/>
    <p:sldId id="383" r:id="rId19"/>
    <p:sldId id="335" r:id="rId20"/>
    <p:sldId id="261" r:id="rId21"/>
    <p:sldId id="293" r:id="rId22"/>
    <p:sldId id="306" r:id="rId23"/>
    <p:sldId id="307" r:id="rId24"/>
    <p:sldId id="295" r:id="rId25"/>
    <p:sldId id="296" r:id="rId26"/>
    <p:sldId id="321" r:id="rId27"/>
    <p:sldId id="274" r:id="rId28"/>
    <p:sldId id="304" r:id="rId29"/>
    <p:sldId id="305" r:id="rId30"/>
    <p:sldId id="301" r:id="rId31"/>
    <p:sldId id="302" r:id="rId32"/>
    <p:sldId id="336" r:id="rId33"/>
    <p:sldId id="379" r:id="rId34"/>
    <p:sldId id="337" r:id="rId35"/>
    <p:sldId id="338" r:id="rId36"/>
    <p:sldId id="339" r:id="rId37"/>
    <p:sldId id="380" r:id="rId38"/>
    <p:sldId id="341" r:id="rId39"/>
    <p:sldId id="342" r:id="rId40"/>
    <p:sldId id="344" r:id="rId41"/>
    <p:sldId id="345" r:id="rId42"/>
    <p:sldId id="346" r:id="rId43"/>
    <p:sldId id="350" r:id="rId44"/>
    <p:sldId id="351" r:id="rId45"/>
    <p:sldId id="352" r:id="rId46"/>
    <p:sldId id="381" r:id="rId47"/>
    <p:sldId id="353" r:id="rId48"/>
    <p:sldId id="374" r:id="rId49"/>
  </p:sldIdLst>
  <p:sldSz cx="9144000" cy="6858000" type="screen4x3"/>
  <p:notesSz cx="6858000" cy="9144000"/>
  <p:defaultTextStyle>
    <a:defPPr>
      <a:defRPr lang="es-SV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Estilo medio 1 - Énfasi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-33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handoutMaster" Target="handoutMasters/handoutMaster1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#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6C99615-04F8-4E4B-8128-7CECAF13F0A5}" type="doc">
      <dgm:prSet loTypeId="urn:microsoft.com/office/officeart/2005/8/layout/arrow2" loCatId="process" qsTypeId="urn:microsoft.com/office/officeart/2005/8/quickstyle/3d1" qsCatId="3D" csTypeId="urn:microsoft.com/office/officeart/2005/8/colors/accent1_2#1" csCatId="accent1" phldr="1"/>
      <dgm:spPr/>
    </dgm:pt>
    <dgm:pt modelId="{E27447FD-7BDB-44A7-B927-97504020A28D}">
      <dgm:prSet phldrT="[Texto]" custT="1"/>
      <dgm:spPr/>
      <dgm:t>
        <a:bodyPr/>
        <a:lstStyle/>
        <a:p>
          <a:r>
            <a:rPr lang="es-MX" sz="1800" b="1" i="1" u="none" dirty="0" smtClean="0">
              <a:latin typeface="+mj-lt"/>
            </a:rPr>
            <a:t>Inducción a empresas Diseñadoras  </a:t>
          </a:r>
          <a:r>
            <a:rPr lang="es-MX" sz="1800" b="0" i="1" u="none" dirty="0" smtClean="0">
              <a:latin typeface="+mj-lt"/>
            </a:rPr>
            <a:t>sobre  enfoque  por competencia.</a:t>
          </a:r>
          <a:endParaRPr lang="es-SV" sz="1800" b="0" i="1" dirty="0">
            <a:latin typeface="+mj-lt"/>
          </a:endParaRPr>
        </a:p>
      </dgm:t>
    </dgm:pt>
    <dgm:pt modelId="{E3BB7FB1-1147-405B-A1C2-2626C5CF8FCE}" type="parTrans" cxnId="{3C4BB0D5-729C-466A-995C-12DA0842C5B9}">
      <dgm:prSet/>
      <dgm:spPr/>
      <dgm:t>
        <a:bodyPr/>
        <a:lstStyle/>
        <a:p>
          <a:endParaRPr lang="es-SV" i="1">
            <a:latin typeface="+mj-lt"/>
          </a:endParaRPr>
        </a:p>
      </dgm:t>
    </dgm:pt>
    <dgm:pt modelId="{DDB46CBB-A34E-40F8-AFFA-E305EBFBA5F9}" type="sibTrans" cxnId="{3C4BB0D5-729C-466A-995C-12DA0842C5B9}">
      <dgm:prSet/>
      <dgm:spPr/>
      <dgm:t>
        <a:bodyPr/>
        <a:lstStyle/>
        <a:p>
          <a:endParaRPr lang="es-SV" i="1">
            <a:latin typeface="+mj-lt"/>
          </a:endParaRPr>
        </a:p>
      </dgm:t>
    </dgm:pt>
    <dgm:pt modelId="{6348ABAC-C9D1-44C7-A101-78E70AF1E8E0}">
      <dgm:prSet phldrT="[Texto]" custT="1"/>
      <dgm:spPr/>
      <dgm:t>
        <a:bodyPr/>
        <a:lstStyle/>
        <a:p>
          <a:r>
            <a:rPr lang="es-MX" sz="1800" b="1" i="1" u="none" dirty="0" smtClean="0">
              <a:latin typeface="+mj-lt"/>
            </a:rPr>
            <a:t>Talleres Estratégicos</a:t>
          </a:r>
          <a:r>
            <a:rPr lang="es-MX" sz="1800" i="1" u="none" dirty="0" smtClean="0">
              <a:latin typeface="+mj-lt"/>
            </a:rPr>
            <a:t>. Viceministros, </a:t>
          </a:r>
          <a:r>
            <a:rPr lang="es-MX" sz="1800" i="1" u="none" dirty="0" err="1" smtClean="0">
              <a:latin typeface="+mj-lt"/>
            </a:rPr>
            <a:t>ONGs</a:t>
          </a:r>
          <a:r>
            <a:rPr lang="es-MX" sz="1800" i="1" u="none" dirty="0" smtClean="0">
              <a:latin typeface="+mj-lt"/>
            </a:rPr>
            <a:t>, Directivos empresas,  etc. </a:t>
          </a:r>
          <a:endParaRPr lang="es-SV" sz="1800" i="1" dirty="0">
            <a:latin typeface="+mj-lt"/>
          </a:endParaRPr>
        </a:p>
      </dgm:t>
    </dgm:pt>
    <dgm:pt modelId="{D4F604FD-B65F-4992-AB7E-9C55A9607765}" type="parTrans" cxnId="{39B28FA6-4234-4C08-86A2-215CA4797379}">
      <dgm:prSet/>
      <dgm:spPr/>
      <dgm:t>
        <a:bodyPr/>
        <a:lstStyle/>
        <a:p>
          <a:endParaRPr lang="es-SV" i="1">
            <a:latin typeface="+mj-lt"/>
          </a:endParaRPr>
        </a:p>
      </dgm:t>
    </dgm:pt>
    <dgm:pt modelId="{1C5898C8-B147-41C2-8ED2-86AF3C06C26F}" type="sibTrans" cxnId="{39B28FA6-4234-4C08-86A2-215CA4797379}">
      <dgm:prSet/>
      <dgm:spPr/>
      <dgm:t>
        <a:bodyPr/>
        <a:lstStyle/>
        <a:p>
          <a:endParaRPr lang="es-SV" i="1">
            <a:latin typeface="+mj-lt"/>
          </a:endParaRPr>
        </a:p>
      </dgm:t>
    </dgm:pt>
    <dgm:pt modelId="{02A5C4F3-28AA-4F8E-986B-76A18B9E46A4}">
      <dgm:prSet phldrT="[Texto]" custT="1"/>
      <dgm:spPr/>
      <dgm:t>
        <a:bodyPr/>
        <a:lstStyle/>
        <a:p>
          <a:r>
            <a:rPr lang="es-MX" sz="1800" b="1" i="1" u="none" dirty="0" smtClean="0">
              <a:latin typeface="+mj-lt"/>
            </a:rPr>
            <a:t>Talleres de consulta con </a:t>
          </a:r>
          <a:r>
            <a:rPr lang="es-MX" sz="1800" i="1" u="none" dirty="0" smtClean="0">
              <a:latin typeface="+mj-lt"/>
            </a:rPr>
            <a:t>expertos, (empresarios  trabajadores, recursos humanos, etc.) </a:t>
          </a:r>
          <a:endParaRPr lang="es-SV" sz="1800" i="1" dirty="0">
            <a:latin typeface="+mj-lt"/>
          </a:endParaRPr>
        </a:p>
      </dgm:t>
    </dgm:pt>
    <dgm:pt modelId="{4B005C81-84CB-4407-A3EB-368288ABFBFA}" type="parTrans" cxnId="{196E7F89-F837-483F-B4A9-3BBB329FBADC}">
      <dgm:prSet/>
      <dgm:spPr/>
      <dgm:t>
        <a:bodyPr/>
        <a:lstStyle/>
        <a:p>
          <a:endParaRPr lang="es-SV" i="1">
            <a:latin typeface="+mj-lt"/>
          </a:endParaRPr>
        </a:p>
      </dgm:t>
    </dgm:pt>
    <dgm:pt modelId="{ED423D40-0943-4417-BB46-6BEFC13DEE25}" type="sibTrans" cxnId="{196E7F89-F837-483F-B4A9-3BBB329FBADC}">
      <dgm:prSet/>
      <dgm:spPr/>
      <dgm:t>
        <a:bodyPr/>
        <a:lstStyle/>
        <a:p>
          <a:endParaRPr lang="es-SV" i="1">
            <a:latin typeface="+mj-lt"/>
          </a:endParaRPr>
        </a:p>
      </dgm:t>
    </dgm:pt>
    <dgm:pt modelId="{E3181730-599A-43C0-9D97-18234B0AB54D}">
      <dgm:prSet custT="1"/>
      <dgm:spPr/>
      <dgm:t>
        <a:bodyPr/>
        <a:lstStyle/>
        <a:p>
          <a:r>
            <a:rPr lang="es-MX" sz="1800" b="1" i="1" u="none" dirty="0" smtClean="0">
              <a:latin typeface="+mj-lt"/>
            </a:rPr>
            <a:t>Talleres de validación con </a:t>
          </a:r>
          <a:r>
            <a:rPr lang="es-MX" sz="1800" i="1" u="none" dirty="0" smtClean="0">
              <a:latin typeface="+mj-lt"/>
            </a:rPr>
            <a:t>expertos, (empresarios, trabajadores, , recursos humanos, etc.</a:t>
          </a:r>
          <a:r>
            <a:rPr lang="es-MX" sz="2100" i="1" u="none" dirty="0" smtClean="0">
              <a:latin typeface="+mj-lt"/>
            </a:rPr>
            <a:t>) </a:t>
          </a:r>
          <a:endParaRPr lang="es-SV" sz="2100" i="1" dirty="0">
            <a:latin typeface="+mj-lt"/>
          </a:endParaRPr>
        </a:p>
      </dgm:t>
    </dgm:pt>
    <dgm:pt modelId="{2634FA02-1D66-4535-A741-1ED9C50351AD}" type="parTrans" cxnId="{0679A61D-7374-47C0-9A4A-D074EF15E624}">
      <dgm:prSet/>
      <dgm:spPr/>
      <dgm:t>
        <a:bodyPr/>
        <a:lstStyle/>
        <a:p>
          <a:endParaRPr lang="es-SV" i="1">
            <a:latin typeface="+mj-lt"/>
          </a:endParaRPr>
        </a:p>
      </dgm:t>
    </dgm:pt>
    <dgm:pt modelId="{22BEB84F-648A-4B88-8B91-CE375ED06168}" type="sibTrans" cxnId="{0679A61D-7374-47C0-9A4A-D074EF15E624}">
      <dgm:prSet/>
      <dgm:spPr/>
      <dgm:t>
        <a:bodyPr/>
        <a:lstStyle/>
        <a:p>
          <a:endParaRPr lang="es-SV" i="1">
            <a:latin typeface="+mj-lt"/>
          </a:endParaRPr>
        </a:p>
      </dgm:t>
    </dgm:pt>
    <dgm:pt modelId="{C2D82961-FB22-4EA4-AEC9-9B6C64BD3FBF}" type="pres">
      <dgm:prSet presAssocID="{D6C99615-04F8-4E4B-8128-7CECAF13F0A5}" presName="arrowDiagram" presStyleCnt="0">
        <dgm:presLayoutVars>
          <dgm:chMax val="5"/>
          <dgm:dir/>
          <dgm:resizeHandles val="exact"/>
        </dgm:presLayoutVars>
      </dgm:prSet>
      <dgm:spPr/>
    </dgm:pt>
    <dgm:pt modelId="{0750F350-9FA5-44E6-9611-FC8B406B5F00}" type="pres">
      <dgm:prSet presAssocID="{D6C99615-04F8-4E4B-8128-7CECAF13F0A5}" presName="arrow" presStyleLbl="bgShp" presStyleIdx="0" presStyleCnt="1" custLinFactNeighborX="2732" custLinFactNeighborY="656"/>
      <dgm:spPr>
        <a:solidFill>
          <a:srgbClr val="FFC000"/>
        </a:solidFill>
      </dgm:spPr>
    </dgm:pt>
    <dgm:pt modelId="{02DE88E1-C201-4AE7-85AA-F948FF0A61DB}" type="pres">
      <dgm:prSet presAssocID="{D6C99615-04F8-4E4B-8128-7CECAF13F0A5}" presName="arrowDiagram4" presStyleCnt="0"/>
      <dgm:spPr/>
    </dgm:pt>
    <dgm:pt modelId="{8B2A812B-8867-4827-A2D3-9B8A5CEF324F}" type="pres">
      <dgm:prSet presAssocID="{E27447FD-7BDB-44A7-B927-97504020A28D}" presName="bullet4a" presStyleLbl="node1" presStyleIdx="0" presStyleCnt="4"/>
      <dgm:spPr/>
    </dgm:pt>
    <dgm:pt modelId="{0A64DB7A-D877-4C50-B684-4ECCBCA1F07E}" type="pres">
      <dgm:prSet presAssocID="{E27447FD-7BDB-44A7-B927-97504020A28D}" presName="textBox4a" presStyleLbl="revTx" presStyleIdx="0" presStyleCnt="4" custScaleX="117497" custScaleY="138376" custLinFactNeighborX="12419" custLinFactNeighborY="27376">
        <dgm:presLayoutVars>
          <dgm:bulletEnabled val="1"/>
        </dgm:presLayoutVars>
      </dgm:prSet>
      <dgm:spPr/>
      <dgm:t>
        <a:bodyPr/>
        <a:lstStyle/>
        <a:p>
          <a:endParaRPr lang="es-SV"/>
        </a:p>
      </dgm:t>
    </dgm:pt>
    <dgm:pt modelId="{C94F46DD-C522-4CC0-8808-005066FB74B9}" type="pres">
      <dgm:prSet presAssocID="{6348ABAC-C9D1-44C7-A101-78E70AF1E8E0}" presName="bullet4b" presStyleLbl="node1" presStyleIdx="1" presStyleCnt="4"/>
      <dgm:spPr/>
    </dgm:pt>
    <dgm:pt modelId="{9BA345F1-B712-4D80-AD3B-9CA8497461E3}" type="pres">
      <dgm:prSet presAssocID="{6348ABAC-C9D1-44C7-A101-78E70AF1E8E0}" presName="textBox4b" presStyleLbl="revTx" presStyleIdx="1" presStyleCnt="4" custScaleX="126304" custScaleY="68574" custLinFactNeighborX="-71129" custLinFactNeighborY="-94742">
        <dgm:presLayoutVars>
          <dgm:bulletEnabled val="1"/>
        </dgm:presLayoutVars>
      </dgm:prSet>
      <dgm:spPr/>
      <dgm:t>
        <a:bodyPr/>
        <a:lstStyle/>
        <a:p>
          <a:endParaRPr lang="es-SV"/>
        </a:p>
      </dgm:t>
    </dgm:pt>
    <dgm:pt modelId="{92158A0A-380D-4319-9FE1-6F6198A4FD4F}" type="pres">
      <dgm:prSet presAssocID="{02A5C4F3-28AA-4F8E-986B-76A18B9E46A4}" presName="bullet4c" presStyleLbl="node1" presStyleIdx="2" presStyleCnt="4"/>
      <dgm:spPr/>
    </dgm:pt>
    <dgm:pt modelId="{667B472B-AF94-46E5-A051-76C82C825217}" type="pres">
      <dgm:prSet presAssocID="{02A5C4F3-28AA-4F8E-986B-76A18B9E46A4}" presName="textBox4c" presStyleLbl="revTx" presStyleIdx="2" presStyleCnt="4" custScaleX="118824" custLinFactNeighborX="-45242" custLinFactNeighborY="11214">
        <dgm:presLayoutVars>
          <dgm:bulletEnabled val="1"/>
        </dgm:presLayoutVars>
      </dgm:prSet>
      <dgm:spPr/>
      <dgm:t>
        <a:bodyPr/>
        <a:lstStyle/>
        <a:p>
          <a:endParaRPr lang="es-SV"/>
        </a:p>
      </dgm:t>
    </dgm:pt>
    <dgm:pt modelId="{E2E37F29-2C8D-4323-A4A1-0D047A7E5EBB}" type="pres">
      <dgm:prSet presAssocID="{E3181730-599A-43C0-9D97-18234B0AB54D}" presName="bullet4d" presStyleLbl="node1" presStyleIdx="3" presStyleCnt="4"/>
      <dgm:spPr/>
    </dgm:pt>
    <dgm:pt modelId="{890C8DDE-823E-4BEF-BECB-3569609D9944}" type="pres">
      <dgm:prSet presAssocID="{E3181730-599A-43C0-9D97-18234B0AB54D}" presName="textBox4d" presStyleLbl="revTx" presStyleIdx="3" presStyleCnt="4" custScaleX="113551" custScaleY="72128" custLinFactNeighborX="-11931" custLinFactNeighborY="-3638">
        <dgm:presLayoutVars>
          <dgm:bulletEnabled val="1"/>
        </dgm:presLayoutVars>
      </dgm:prSet>
      <dgm:spPr/>
      <dgm:t>
        <a:bodyPr/>
        <a:lstStyle/>
        <a:p>
          <a:endParaRPr lang="es-SV"/>
        </a:p>
      </dgm:t>
    </dgm:pt>
  </dgm:ptLst>
  <dgm:cxnLst>
    <dgm:cxn modelId="{0679A61D-7374-47C0-9A4A-D074EF15E624}" srcId="{D6C99615-04F8-4E4B-8128-7CECAF13F0A5}" destId="{E3181730-599A-43C0-9D97-18234B0AB54D}" srcOrd="3" destOrd="0" parTransId="{2634FA02-1D66-4535-A741-1ED9C50351AD}" sibTransId="{22BEB84F-648A-4B88-8B91-CE375ED06168}"/>
    <dgm:cxn modelId="{39B28FA6-4234-4C08-86A2-215CA4797379}" srcId="{D6C99615-04F8-4E4B-8128-7CECAF13F0A5}" destId="{6348ABAC-C9D1-44C7-A101-78E70AF1E8E0}" srcOrd="1" destOrd="0" parTransId="{D4F604FD-B65F-4992-AB7E-9C55A9607765}" sibTransId="{1C5898C8-B147-41C2-8ED2-86AF3C06C26F}"/>
    <dgm:cxn modelId="{54161BDC-827B-43B0-BA30-F469D611835F}" type="presOf" srcId="{D6C99615-04F8-4E4B-8128-7CECAF13F0A5}" destId="{C2D82961-FB22-4EA4-AEC9-9B6C64BD3FBF}" srcOrd="0" destOrd="0" presId="urn:microsoft.com/office/officeart/2005/8/layout/arrow2"/>
    <dgm:cxn modelId="{4AE6DB7D-ACBF-4CCE-B125-59ADC94D01A3}" type="presOf" srcId="{02A5C4F3-28AA-4F8E-986B-76A18B9E46A4}" destId="{667B472B-AF94-46E5-A051-76C82C825217}" srcOrd="0" destOrd="0" presId="urn:microsoft.com/office/officeart/2005/8/layout/arrow2"/>
    <dgm:cxn modelId="{85E9FEE5-9585-4680-939F-7C2D2B28EBE1}" type="presOf" srcId="{E27447FD-7BDB-44A7-B927-97504020A28D}" destId="{0A64DB7A-D877-4C50-B684-4ECCBCA1F07E}" srcOrd="0" destOrd="0" presId="urn:microsoft.com/office/officeart/2005/8/layout/arrow2"/>
    <dgm:cxn modelId="{3C4BB0D5-729C-466A-995C-12DA0842C5B9}" srcId="{D6C99615-04F8-4E4B-8128-7CECAF13F0A5}" destId="{E27447FD-7BDB-44A7-B927-97504020A28D}" srcOrd="0" destOrd="0" parTransId="{E3BB7FB1-1147-405B-A1C2-2626C5CF8FCE}" sibTransId="{DDB46CBB-A34E-40F8-AFFA-E305EBFBA5F9}"/>
    <dgm:cxn modelId="{E9288695-96D7-44B5-95FC-3B27A74609A9}" type="presOf" srcId="{6348ABAC-C9D1-44C7-A101-78E70AF1E8E0}" destId="{9BA345F1-B712-4D80-AD3B-9CA8497461E3}" srcOrd="0" destOrd="0" presId="urn:microsoft.com/office/officeart/2005/8/layout/arrow2"/>
    <dgm:cxn modelId="{196E7F89-F837-483F-B4A9-3BBB329FBADC}" srcId="{D6C99615-04F8-4E4B-8128-7CECAF13F0A5}" destId="{02A5C4F3-28AA-4F8E-986B-76A18B9E46A4}" srcOrd="2" destOrd="0" parTransId="{4B005C81-84CB-4407-A3EB-368288ABFBFA}" sibTransId="{ED423D40-0943-4417-BB46-6BEFC13DEE25}"/>
    <dgm:cxn modelId="{957C1C3E-14C5-4522-8B7B-A1FD6D5DE9EF}" type="presOf" srcId="{E3181730-599A-43C0-9D97-18234B0AB54D}" destId="{890C8DDE-823E-4BEF-BECB-3569609D9944}" srcOrd="0" destOrd="0" presId="urn:microsoft.com/office/officeart/2005/8/layout/arrow2"/>
    <dgm:cxn modelId="{BE459AD5-9E09-4272-AB4B-92E68937B64B}" type="presParOf" srcId="{C2D82961-FB22-4EA4-AEC9-9B6C64BD3FBF}" destId="{0750F350-9FA5-44E6-9611-FC8B406B5F00}" srcOrd="0" destOrd="0" presId="urn:microsoft.com/office/officeart/2005/8/layout/arrow2"/>
    <dgm:cxn modelId="{10FBFEF6-205C-42F2-889D-6CEA43F478AE}" type="presParOf" srcId="{C2D82961-FB22-4EA4-AEC9-9B6C64BD3FBF}" destId="{02DE88E1-C201-4AE7-85AA-F948FF0A61DB}" srcOrd="1" destOrd="0" presId="urn:microsoft.com/office/officeart/2005/8/layout/arrow2"/>
    <dgm:cxn modelId="{CCEDB5A7-103D-437A-90A7-55F5A1247B97}" type="presParOf" srcId="{02DE88E1-C201-4AE7-85AA-F948FF0A61DB}" destId="{8B2A812B-8867-4827-A2D3-9B8A5CEF324F}" srcOrd="0" destOrd="0" presId="urn:microsoft.com/office/officeart/2005/8/layout/arrow2"/>
    <dgm:cxn modelId="{5F1241A7-E54C-4A54-BEB5-C9294E3D5590}" type="presParOf" srcId="{02DE88E1-C201-4AE7-85AA-F948FF0A61DB}" destId="{0A64DB7A-D877-4C50-B684-4ECCBCA1F07E}" srcOrd="1" destOrd="0" presId="urn:microsoft.com/office/officeart/2005/8/layout/arrow2"/>
    <dgm:cxn modelId="{B7E5FB07-B572-4C06-8D0C-1B3ABB6FB86C}" type="presParOf" srcId="{02DE88E1-C201-4AE7-85AA-F948FF0A61DB}" destId="{C94F46DD-C522-4CC0-8808-005066FB74B9}" srcOrd="2" destOrd="0" presId="urn:microsoft.com/office/officeart/2005/8/layout/arrow2"/>
    <dgm:cxn modelId="{30F35A86-540C-4BB1-AC51-71411629D989}" type="presParOf" srcId="{02DE88E1-C201-4AE7-85AA-F948FF0A61DB}" destId="{9BA345F1-B712-4D80-AD3B-9CA8497461E3}" srcOrd="3" destOrd="0" presId="urn:microsoft.com/office/officeart/2005/8/layout/arrow2"/>
    <dgm:cxn modelId="{AEFD78C7-227D-4ED2-8E55-F98D568C34CB}" type="presParOf" srcId="{02DE88E1-C201-4AE7-85AA-F948FF0A61DB}" destId="{92158A0A-380D-4319-9FE1-6F6198A4FD4F}" srcOrd="4" destOrd="0" presId="urn:microsoft.com/office/officeart/2005/8/layout/arrow2"/>
    <dgm:cxn modelId="{845A9CED-FF42-4A3F-86A9-659FE1D8CD14}" type="presParOf" srcId="{02DE88E1-C201-4AE7-85AA-F948FF0A61DB}" destId="{667B472B-AF94-46E5-A051-76C82C825217}" srcOrd="5" destOrd="0" presId="urn:microsoft.com/office/officeart/2005/8/layout/arrow2"/>
    <dgm:cxn modelId="{91AEBDB7-A3F0-44AA-A381-A4943CE9CDE6}" type="presParOf" srcId="{02DE88E1-C201-4AE7-85AA-F948FF0A61DB}" destId="{E2E37F29-2C8D-4323-A4A1-0D047A7E5EBB}" srcOrd="6" destOrd="0" presId="urn:microsoft.com/office/officeart/2005/8/layout/arrow2"/>
    <dgm:cxn modelId="{4119F0CD-82E9-43FC-8ABC-7FD5964D9AF6}" type="presParOf" srcId="{02DE88E1-C201-4AE7-85AA-F948FF0A61DB}" destId="{890C8DDE-823E-4BEF-BECB-3569609D9944}" srcOrd="7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A8033A3-61B2-45D6-AA97-C85AC8091CB0}" type="doc">
      <dgm:prSet loTypeId="urn:microsoft.com/office/officeart/2005/8/layout/arrow2" loCatId="process" qsTypeId="urn:microsoft.com/office/officeart/2005/8/quickstyle/simple5" qsCatId="simple" csTypeId="urn:microsoft.com/office/officeart/2005/8/colors/accent1_2#2" csCatId="accent1" phldr="1"/>
      <dgm:spPr/>
    </dgm:pt>
    <dgm:pt modelId="{0D4FF2B2-9391-4127-9217-6B639121E42D}">
      <dgm:prSet phldrT="[Texto]" custT="1"/>
      <dgm:spPr/>
      <dgm:t>
        <a:bodyPr/>
        <a:lstStyle/>
        <a:p>
          <a:r>
            <a:rPr lang="es-MX" sz="1800" b="1" i="1" dirty="0" smtClean="0">
              <a:latin typeface="+mj-lt"/>
            </a:rPr>
            <a:t>Capacitación metodológica </a:t>
          </a:r>
          <a:r>
            <a:rPr lang="es-MX" sz="1800" i="1" dirty="0" smtClean="0">
              <a:latin typeface="+mj-lt"/>
            </a:rPr>
            <a:t>de docentes técnicos y del área básica</a:t>
          </a:r>
          <a:endParaRPr lang="en-US" sz="1800" i="1" dirty="0">
            <a:latin typeface="+mj-lt"/>
          </a:endParaRPr>
        </a:p>
      </dgm:t>
    </dgm:pt>
    <dgm:pt modelId="{AD54FCE8-C51A-4476-A10C-49A4AE255A80}" type="parTrans" cxnId="{767E509E-91C1-4CFA-99B5-517EAB5C7AE1}">
      <dgm:prSet/>
      <dgm:spPr/>
      <dgm:t>
        <a:bodyPr/>
        <a:lstStyle/>
        <a:p>
          <a:endParaRPr lang="en-US" i="1">
            <a:latin typeface="+mj-lt"/>
          </a:endParaRPr>
        </a:p>
      </dgm:t>
    </dgm:pt>
    <dgm:pt modelId="{3A9F5E3A-44F2-4D3D-9400-82AA223DB611}" type="sibTrans" cxnId="{767E509E-91C1-4CFA-99B5-517EAB5C7AE1}">
      <dgm:prSet/>
      <dgm:spPr/>
      <dgm:t>
        <a:bodyPr/>
        <a:lstStyle/>
        <a:p>
          <a:endParaRPr lang="en-US" i="1">
            <a:latin typeface="+mj-lt"/>
          </a:endParaRPr>
        </a:p>
      </dgm:t>
    </dgm:pt>
    <dgm:pt modelId="{605E8027-EE14-45F0-AB36-D56E6C703934}">
      <dgm:prSet phldrT="[Texto]" custT="1"/>
      <dgm:spPr/>
      <dgm:t>
        <a:bodyPr/>
        <a:lstStyle/>
        <a:p>
          <a:r>
            <a:rPr lang="es-MX" sz="1800" b="1" i="1" dirty="0" smtClean="0">
              <a:latin typeface="+mj-lt"/>
            </a:rPr>
            <a:t>Taller de Entrega Técnica </a:t>
          </a:r>
          <a:r>
            <a:rPr lang="es-MX" sz="1800" b="0" i="1" dirty="0" smtClean="0">
              <a:latin typeface="+mj-lt"/>
            </a:rPr>
            <a:t>para la Implementación de nuevos planes de estudio, en 2012</a:t>
          </a:r>
        </a:p>
      </dgm:t>
    </dgm:pt>
    <dgm:pt modelId="{76F98119-658B-4483-BBFC-9C5C00D97933}" type="parTrans" cxnId="{70BFFE8A-0BFC-4F0E-806F-045926D8F5F6}">
      <dgm:prSet/>
      <dgm:spPr/>
      <dgm:t>
        <a:bodyPr/>
        <a:lstStyle/>
        <a:p>
          <a:endParaRPr lang="en-US" i="1">
            <a:latin typeface="+mj-lt"/>
          </a:endParaRPr>
        </a:p>
      </dgm:t>
    </dgm:pt>
    <dgm:pt modelId="{A6DC0F0B-7EBA-40DE-9AF2-672CEFEE4E9A}" type="sibTrans" cxnId="{70BFFE8A-0BFC-4F0E-806F-045926D8F5F6}">
      <dgm:prSet/>
      <dgm:spPr/>
      <dgm:t>
        <a:bodyPr/>
        <a:lstStyle/>
        <a:p>
          <a:endParaRPr lang="en-US" i="1">
            <a:latin typeface="+mj-lt"/>
          </a:endParaRPr>
        </a:p>
      </dgm:t>
    </dgm:pt>
    <dgm:pt modelId="{D748E9CE-F9FE-4DA5-8D8B-6CF7BB112469}">
      <dgm:prSet custT="1"/>
      <dgm:spPr/>
      <dgm:t>
        <a:bodyPr/>
        <a:lstStyle/>
        <a:p>
          <a:r>
            <a:rPr lang="es-MX" sz="1800" b="1" i="1" dirty="0" smtClean="0">
              <a:latin typeface="+mj-lt"/>
            </a:rPr>
            <a:t>Capacitación Técnica de docentes</a:t>
          </a:r>
          <a:endParaRPr lang="en-US" sz="1800" b="0" i="1" dirty="0">
            <a:latin typeface="+mj-lt"/>
          </a:endParaRPr>
        </a:p>
      </dgm:t>
    </dgm:pt>
    <dgm:pt modelId="{080414D3-70ED-4D41-AF97-B3944E95B9D1}" type="parTrans" cxnId="{EB2BE032-3016-482B-A912-F8EFA0B3D6D0}">
      <dgm:prSet/>
      <dgm:spPr/>
      <dgm:t>
        <a:bodyPr/>
        <a:lstStyle/>
        <a:p>
          <a:endParaRPr lang="en-US" i="1">
            <a:latin typeface="+mj-lt"/>
          </a:endParaRPr>
        </a:p>
      </dgm:t>
    </dgm:pt>
    <dgm:pt modelId="{164DECA3-896D-4AAE-B260-210B901E26A9}" type="sibTrans" cxnId="{EB2BE032-3016-482B-A912-F8EFA0B3D6D0}">
      <dgm:prSet/>
      <dgm:spPr/>
      <dgm:t>
        <a:bodyPr/>
        <a:lstStyle/>
        <a:p>
          <a:endParaRPr lang="en-US" i="1">
            <a:latin typeface="+mj-lt"/>
          </a:endParaRPr>
        </a:p>
      </dgm:t>
    </dgm:pt>
    <dgm:pt modelId="{9E87D5D4-9394-4786-812A-2DA7E8693889}">
      <dgm:prSet custT="1"/>
      <dgm:spPr/>
      <dgm:t>
        <a:bodyPr/>
        <a:lstStyle/>
        <a:p>
          <a:r>
            <a:rPr lang="es-MX" sz="1800" b="1" i="1" dirty="0" smtClean="0">
              <a:latin typeface="+mj-lt"/>
            </a:rPr>
            <a:t>Validación Malla Curricular  y descriptores de módulos</a:t>
          </a:r>
          <a:r>
            <a:rPr lang="es-MX" sz="1800" i="1" dirty="0" smtClean="0">
              <a:latin typeface="+mj-lt"/>
            </a:rPr>
            <a:t>, con docentes técnicos</a:t>
          </a:r>
          <a:endParaRPr lang="en-US" sz="1800" i="1" dirty="0">
            <a:latin typeface="+mj-lt"/>
          </a:endParaRPr>
        </a:p>
      </dgm:t>
    </dgm:pt>
    <dgm:pt modelId="{1782BEC4-8392-439D-AAA9-736FF0100D23}" type="parTrans" cxnId="{D93B5089-8AA4-448F-A335-5D547D6C5E0D}">
      <dgm:prSet/>
      <dgm:spPr/>
      <dgm:t>
        <a:bodyPr/>
        <a:lstStyle/>
        <a:p>
          <a:endParaRPr lang="en-US" i="1">
            <a:latin typeface="+mj-lt"/>
          </a:endParaRPr>
        </a:p>
      </dgm:t>
    </dgm:pt>
    <dgm:pt modelId="{6B43F949-4CD4-4151-8E41-18A326518052}" type="sibTrans" cxnId="{D93B5089-8AA4-448F-A335-5D547D6C5E0D}">
      <dgm:prSet/>
      <dgm:spPr/>
      <dgm:t>
        <a:bodyPr/>
        <a:lstStyle/>
        <a:p>
          <a:endParaRPr lang="en-US" i="1">
            <a:latin typeface="+mj-lt"/>
          </a:endParaRPr>
        </a:p>
      </dgm:t>
    </dgm:pt>
    <dgm:pt modelId="{924B15E2-7459-4B5D-94B8-4387E693CDF3}" type="pres">
      <dgm:prSet presAssocID="{0A8033A3-61B2-45D6-AA97-C85AC8091CB0}" presName="arrowDiagram" presStyleCnt="0">
        <dgm:presLayoutVars>
          <dgm:chMax val="5"/>
          <dgm:dir/>
          <dgm:resizeHandles val="exact"/>
        </dgm:presLayoutVars>
      </dgm:prSet>
      <dgm:spPr/>
    </dgm:pt>
    <dgm:pt modelId="{97E44669-B5A2-4456-951D-5B664736E972}" type="pres">
      <dgm:prSet presAssocID="{0A8033A3-61B2-45D6-AA97-C85AC8091CB0}" presName="arrow" presStyleLbl="bgShp" presStyleIdx="0" presStyleCnt="1" custLinFactNeighborY="2281"/>
      <dgm:spPr>
        <a:solidFill>
          <a:srgbClr val="FFC000"/>
        </a:solidFill>
      </dgm:spPr>
    </dgm:pt>
    <dgm:pt modelId="{471ED768-81C7-43C9-84A9-C5BF6745E2F6}" type="pres">
      <dgm:prSet presAssocID="{0A8033A3-61B2-45D6-AA97-C85AC8091CB0}" presName="arrowDiagram4" presStyleCnt="0"/>
      <dgm:spPr/>
    </dgm:pt>
    <dgm:pt modelId="{68FB33F4-A810-4744-89BF-964C75E8E4A3}" type="pres">
      <dgm:prSet presAssocID="{9E87D5D4-9394-4786-812A-2DA7E8693889}" presName="bullet4a" presStyleLbl="node1" presStyleIdx="0" presStyleCnt="4" custLinFactX="200000" custLinFactY="-105084" custLinFactNeighborX="201081" custLinFactNeighborY="-200000"/>
      <dgm:spPr/>
    </dgm:pt>
    <dgm:pt modelId="{C48A0403-D5E4-491F-ADC3-C283FEFA22E3}" type="pres">
      <dgm:prSet presAssocID="{9E87D5D4-9394-4786-812A-2DA7E8693889}" presName="textBox4a" presStyleLbl="revTx" presStyleIdx="0" presStyleCnt="4" custScaleX="166282" custScaleY="156574" custLinFactY="-100000" custLinFactNeighborX="-17531" custLinFactNeighborY="-115405">
        <dgm:presLayoutVars>
          <dgm:bulletEnabled val="1"/>
        </dgm:presLayoutVars>
      </dgm:prSet>
      <dgm:spPr/>
      <dgm:t>
        <a:bodyPr/>
        <a:lstStyle/>
        <a:p>
          <a:endParaRPr lang="es-SV"/>
        </a:p>
      </dgm:t>
    </dgm:pt>
    <dgm:pt modelId="{7F191638-3D65-4FCA-8923-C09AA2B18F8A}" type="pres">
      <dgm:prSet presAssocID="{D748E9CE-F9FE-4DA5-8D8B-6CF7BB112469}" presName="bullet4b" presStyleLbl="node1" presStyleIdx="1" presStyleCnt="4" custScaleY="110001" custLinFactX="100000" custLinFactNeighborX="125659" custLinFactNeighborY="-84518"/>
      <dgm:spPr/>
    </dgm:pt>
    <dgm:pt modelId="{C49E87D8-A088-488B-9226-4C210929A786}" type="pres">
      <dgm:prSet presAssocID="{D748E9CE-F9FE-4DA5-8D8B-6CF7BB112469}" presName="textBox4b" presStyleLbl="revTx" presStyleIdx="1" presStyleCnt="4" custScaleX="101481" custScaleY="48641" custLinFactNeighborX="21053" custLinFactNeighborY="-21384">
        <dgm:presLayoutVars>
          <dgm:bulletEnabled val="1"/>
        </dgm:presLayoutVars>
      </dgm:prSet>
      <dgm:spPr/>
      <dgm:t>
        <a:bodyPr/>
        <a:lstStyle/>
        <a:p>
          <a:endParaRPr lang="es-SV"/>
        </a:p>
      </dgm:t>
    </dgm:pt>
    <dgm:pt modelId="{8D69484F-1FF7-463B-B4B0-66F4FE6D63C6}" type="pres">
      <dgm:prSet presAssocID="{0D4FF2B2-9391-4127-9217-6B639121E42D}" presName="bullet4c" presStyleLbl="node1" presStyleIdx="2" presStyleCnt="4" custLinFactX="29297" custLinFactNeighborX="100000" custLinFactNeighborY="-16506"/>
      <dgm:spPr/>
    </dgm:pt>
    <dgm:pt modelId="{22537DD0-6305-4FF8-861D-BE1E7075BD20}" type="pres">
      <dgm:prSet presAssocID="{0D4FF2B2-9391-4127-9217-6B639121E42D}" presName="textBox4c" presStyleLbl="revTx" presStyleIdx="2" presStyleCnt="4" custScaleX="134815" custScaleY="58984" custLinFactNeighborX="-28684" custLinFactNeighborY="-81319">
        <dgm:presLayoutVars>
          <dgm:bulletEnabled val="1"/>
        </dgm:presLayoutVars>
      </dgm:prSet>
      <dgm:spPr/>
      <dgm:t>
        <a:bodyPr/>
        <a:lstStyle/>
        <a:p>
          <a:endParaRPr lang="es-SV"/>
        </a:p>
      </dgm:t>
    </dgm:pt>
    <dgm:pt modelId="{28E7F14F-CAA0-4C48-992A-FE21A0568691}" type="pres">
      <dgm:prSet presAssocID="{605E8027-EE14-45F0-AB36-D56E6C703934}" presName="bullet4d" presStyleLbl="node1" presStyleIdx="3" presStyleCnt="4" custScaleX="90909" custLinFactNeighborX="88322"/>
      <dgm:spPr/>
    </dgm:pt>
    <dgm:pt modelId="{96B46682-67A8-4CBD-A139-96A50322986C}" type="pres">
      <dgm:prSet presAssocID="{605E8027-EE14-45F0-AB36-D56E6C703934}" presName="textBox4d" presStyleLbl="revTx" presStyleIdx="3" presStyleCnt="4" custScaleX="136278" custScaleY="50607" custLinFactNeighborX="-15732" custLinFactNeighborY="-2230">
        <dgm:presLayoutVars>
          <dgm:bulletEnabled val="1"/>
        </dgm:presLayoutVars>
      </dgm:prSet>
      <dgm:spPr/>
      <dgm:t>
        <a:bodyPr/>
        <a:lstStyle/>
        <a:p>
          <a:endParaRPr lang="es-SV"/>
        </a:p>
      </dgm:t>
    </dgm:pt>
  </dgm:ptLst>
  <dgm:cxnLst>
    <dgm:cxn modelId="{EB2BE032-3016-482B-A912-F8EFA0B3D6D0}" srcId="{0A8033A3-61B2-45D6-AA97-C85AC8091CB0}" destId="{D748E9CE-F9FE-4DA5-8D8B-6CF7BB112469}" srcOrd="1" destOrd="0" parTransId="{080414D3-70ED-4D41-AF97-B3944E95B9D1}" sibTransId="{164DECA3-896D-4AAE-B260-210B901E26A9}"/>
    <dgm:cxn modelId="{70BFFE8A-0BFC-4F0E-806F-045926D8F5F6}" srcId="{0A8033A3-61B2-45D6-AA97-C85AC8091CB0}" destId="{605E8027-EE14-45F0-AB36-D56E6C703934}" srcOrd="3" destOrd="0" parTransId="{76F98119-658B-4483-BBFC-9C5C00D97933}" sibTransId="{A6DC0F0B-7EBA-40DE-9AF2-672CEFEE4E9A}"/>
    <dgm:cxn modelId="{D93B5089-8AA4-448F-A335-5D547D6C5E0D}" srcId="{0A8033A3-61B2-45D6-AA97-C85AC8091CB0}" destId="{9E87D5D4-9394-4786-812A-2DA7E8693889}" srcOrd="0" destOrd="0" parTransId="{1782BEC4-8392-439D-AAA9-736FF0100D23}" sibTransId="{6B43F949-4CD4-4151-8E41-18A326518052}"/>
    <dgm:cxn modelId="{CE11A503-439F-4F2B-864B-990E0A8BC2FD}" type="presOf" srcId="{D748E9CE-F9FE-4DA5-8D8B-6CF7BB112469}" destId="{C49E87D8-A088-488B-9226-4C210929A786}" srcOrd="0" destOrd="0" presId="urn:microsoft.com/office/officeart/2005/8/layout/arrow2"/>
    <dgm:cxn modelId="{CCCD2BC3-CC90-4CFB-9794-0188B149F2C3}" type="presOf" srcId="{0A8033A3-61B2-45D6-AA97-C85AC8091CB0}" destId="{924B15E2-7459-4B5D-94B8-4387E693CDF3}" srcOrd="0" destOrd="0" presId="urn:microsoft.com/office/officeart/2005/8/layout/arrow2"/>
    <dgm:cxn modelId="{767E509E-91C1-4CFA-99B5-517EAB5C7AE1}" srcId="{0A8033A3-61B2-45D6-AA97-C85AC8091CB0}" destId="{0D4FF2B2-9391-4127-9217-6B639121E42D}" srcOrd="2" destOrd="0" parTransId="{AD54FCE8-C51A-4476-A10C-49A4AE255A80}" sibTransId="{3A9F5E3A-44F2-4D3D-9400-82AA223DB611}"/>
    <dgm:cxn modelId="{983BD036-CB1E-4A0D-91E6-213A7C986D2B}" type="presOf" srcId="{605E8027-EE14-45F0-AB36-D56E6C703934}" destId="{96B46682-67A8-4CBD-A139-96A50322986C}" srcOrd="0" destOrd="0" presId="urn:microsoft.com/office/officeart/2005/8/layout/arrow2"/>
    <dgm:cxn modelId="{CE430FF3-A8FF-42CE-ACA1-FE54EB25FF38}" type="presOf" srcId="{0D4FF2B2-9391-4127-9217-6B639121E42D}" destId="{22537DD0-6305-4FF8-861D-BE1E7075BD20}" srcOrd="0" destOrd="0" presId="urn:microsoft.com/office/officeart/2005/8/layout/arrow2"/>
    <dgm:cxn modelId="{AC3E49C4-4081-4B8D-ACBA-409CCD2C8472}" type="presOf" srcId="{9E87D5D4-9394-4786-812A-2DA7E8693889}" destId="{C48A0403-D5E4-491F-ADC3-C283FEFA22E3}" srcOrd="0" destOrd="0" presId="urn:microsoft.com/office/officeart/2005/8/layout/arrow2"/>
    <dgm:cxn modelId="{AFA6FD45-BF3F-4960-AF76-2CF76B79FDDE}" type="presParOf" srcId="{924B15E2-7459-4B5D-94B8-4387E693CDF3}" destId="{97E44669-B5A2-4456-951D-5B664736E972}" srcOrd="0" destOrd="0" presId="urn:microsoft.com/office/officeart/2005/8/layout/arrow2"/>
    <dgm:cxn modelId="{1642EE76-C2A4-4161-87DF-F54898EC1D61}" type="presParOf" srcId="{924B15E2-7459-4B5D-94B8-4387E693CDF3}" destId="{471ED768-81C7-43C9-84A9-C5BF6745E2F6}" srcOrd="1" destOrd="0" presId="urn:microsoft.com/office/officeart/2005/8/layout/arrow2"/>
    <dgm:cxn modelId="{8DE22C09-3408-4F9E-8A18-2FB416FA329E}" type="presParOf" srcId="{471ED768-81C7-43C9-84A9-C5BF6745E2F6}" destId="{68FB33F4-A810-4744-89BF-964C75E8E4A3}" srcOrd="0" destOrd="0" presId="urn:microsoft.com/office/officeart/2005/8/layout/arrow2"/>
    <dgm:cxn modelId="{C119630B-0C0A-4E6E-972D-C11EA868CBA0}" type="presParOf" srcId="{471ED768-81C7-43C9-84A9-C5BF6745E2F6}" destId="{C48A0403-D5E4-491F-ADC3-C283FEFA22E3}" srcOrd="1" destOrd="0" presId="urn:microsoft.com/office/officeart/2005/8/layout/arrow2"/>
    <dgm:cxn modelId="{584539D1-C23D-4A22-9222-EBE8BBF3D005}" type="presParOf" srcId="{471ED768-81C7-43C9-84A9-C5BF6745E2F6}" destId="{7F191638-3D65-4FCA-8923-C09AA2B18F8A}" srcOrd="2" destOrd="0" presId="urn:microsoft.com/office/officeart/2005/8/layout/arrow2"/>
    <dgm:cxn modelId="{6E399B11-58DD-4271-A33C-DD3859EDB55F}" type="presParOf" srcId="{471ED768-81C7-43C9-84A9-C5BF6745E2F6}" destId="{C49E87D8-A088-488B-9226-4C210929A786}" srcOrd="3" destOrd="0" presId="urn:microsoft.com/office/officeart/2005/8/layout/arrow2"/>
    <dgm:cxn modelId="{E0CA33FB-1913-432E-8421-5C814B71A22E}" type="presParOf" srcId="{471ED768-81C7-43C9-84A9-C5BF6745E2F6}" destId="{8D69484F-1FF7-463B-B4B0-66F4FE6D63C6}" srcOrd="4" destOrd="0" presId="urn:microsoft.com/office/officeart/2005/8/layout/arrow2"/>
    <dgm:cxn modelId="{56886854-42F8-4683-B6B7-7B8EBA766796}" type="presParOf" srcId="{471ED768-81C7-43C9-84A9-C5BF6745E2F6}" destId="{22537DD0-6305-4FF8-861D-BE1E7075BD20}" srcOrd="5" destOrd="0" presId="urn:microsoft.com/office/officeart/2005/8/layout/arrow2"/>
    <dgm:cxn modelId="{DFB04FFA-FF62-4BBD-8859-0EEEACEC08F0}" type="presParOf" srcId="{471ED768-81C7-43C9-84A9-C5BF6745E2F6}" destId="{28E7F14F-CAA0-4C48-992A-FE21A0568691}" srcOrd="6" destOrd="0" presId="urn:microsoft.com/office/officeart/2005/8/layout/arrow2"/>
    <dgm:cxn modelId="{A3A1743B-1D9E-4FF1-95D9-6AD1A5B54778}" type="presParOf" srcId="{471ED768-81C7-43C9-84A9-C5BF6745E2F6}" destId="{96B46682-67A8-4CBD-A139-96A50322986C}" srcOrd="7" destOrd="0" presId="urn:microsoft.com/office/officeart/2005/8/layout/arrow2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60C0384-E8E8-4DD0-91E1-0EB7DC6E98D8}" type="doc">
      <dgm:prSet loTypeId="urn:microsoft.com/office/officeart/2005/8/layout/hierarchy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A9BC1EC9-7715-4E8E-8DE9-1CFC46AD3E71}">
      <dgm:prSet phldrT="[文本]"/>
      <dgm:spPr/>
      <dgm:t>
        <a:bodyPr/>
        <a:lstStyle/>
        <a:p>
          <a:r>
            <a:rPr lang="es-SV" altLang="zh-CN" b="1" noProof="0" dirty="0" smtClean="0">
              <a:ea typeface="宋体" charset="-122"/>
            </a:rPr>
            <a:t>Ministerio</a:t>
          </a:r>
          <a:r>
            <a:rPr lang="en-US" altLang="zh-CN" b="1" dirty="0" smtClean="0">
              <a:ea typeface="宋体" charset="-122"/>
            </a:rPr>
            <a:t> de Hacienda</a:t>
          </a:r>
          <a:endParaRPr lang="zh-CN" altLang="en-US" dirty="0"/>
        </a:p>
      </dgm:t>
    </dgm:pt>
    <dgm:pt modelId="{F38A43CA-D07C-4A1F-AABE-B3B30F857326}" type="parTrans" cxnId="{DF4206D5-D64C-41DD-9A7C-27C30A81A9F4}">
      <dgm:prSet/>
      <dgm:spPr/>
      <dgm:t>
        <a:bodyPr/>
        <a:lstStyle/>
        <a:p>
          <a:endParaRPr lang="zh-CN" altLang="en-US"/>
        </a:p>
      </dgm:t>
    </dgm:pt>
    <dgm:pt modelId="{1991D3DD-7366-4148-A0F3-A41E073B244B}" type="sibTrans" cxnId="{DF4206D5-D64C-41DD-9A7C-27C30A81A9F4}">
      <dgm:prSet/>
      <dgm:spPr/>
      <dgm:t>
        <a:bodyPr/>
        <a:lstStyle/>
        <a:p>
          <a:endParaRPr lang="zh-CN" altLang="en-US"/>
        </a:p>
      </dgm:t>
    </dgm:pt>
    <dgm:pt modelId="{9DC83205-A96E-4A5D-8B8F-78F7EDFB936E}">
      <dgm:prSet phldrT="[文本]" custT="1"/>
      <dgm:spPr/>
      <dgm:t>
        <a:bodyPr/>
        <a:lstStyle/>
        <a:p>
          <a:pPr rtl="0"/>
          <a:r>
            <a:rPr lang="es-SV" sz="1600" dirty="0" smtClean="0"/>
            <a:t>Necesidad de apoyarse en Docentes para replicar Educación Fiscal</a:t>
          </a:r>
          <a:endParaRPr lang="zh-CN" altLang="en-US" sz="1600" dirty="0"/>
        </a:p>
      </dgm:t>
    </dgm:pt>
    <dgm:pt modelId="{09DA99CF-93FE-4DC5-8336-FE30C3A55A00}" type="parTrans" cxnId="{41F64EFE-B2BA-4064-B33B-57AFBDA1E4A3}">
      <dgm:prSet/>
      <dgm:spPr/>
      <dgm:t>
        <a:bodyPr/>
        <a:lstStyle/>
        <a:p>
          <a:endParaRPr lang="zh-CN" altLang="en-US"/>
        </a:p>
      </dgm:t>
    </dgm:pt>
    <dgm:pt modelId="{8F24F032-6F04-4304-A8EE-2DAEE02034D7}" type="sibTrans" cxnId="{41F64EFE-B2BA-4064-B33B-57AFBDA1E4A3}">
      <dgm:prSet/>
      <dgm:spPr/>
      <dgm:t>
        <a:bodyPr/>
        <a:lstStyle/>
        <a:p>
          <a:endParaRPr lang="zh-CN" altLang="en-US"/>
        </a:p>
      </dgm:t>
    </dgm:pt>
    <dgm:pt modelId="{BFB95548-6DA0-4987-9BCE-E920FD78AB07}">
      <dgm:prSet phldrT="[文本]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s-SV" altLang="zh-CN" dirty="0" smtClean="0"/>
            <a:t>Ministerio de Educación</a:t>
          </a:r>
          <a:endParaRPr lang="zh-CN" altLang="en-US" dirty="0"/>
        </a:p>
      </dgm:t>
    </dgm:pt>
    <dgm:pt modelId="{68043048-8FA1-4C96-A272-86F56FA65DD3}" type="parTrans" cxnId="{DCA80E3F-EBE8-4910-9C15-CF5CC94730B4}">
      <dgm:prSet/>
      <dgm:spPr/>
      <dgm:t>
        <a:bodyPr/>
        <a:lstStyle/>
        <a:p>
          <a:endParaRPr lang="zh-CN" altLang="en-US"/>
        </a:p>
      </dgm:t>
    </dgm:pt>
    <dgm:pt modelId="{AD5562F8-26E7-43E3-AE75-9BAA5596FC30}" type="sibTrans" cxnId="{DCA80E3F-EBE8-4910-9C15-CF5CC94730B4}">
      <dgm:prSet/>
      <dgm:spPr/>
      <dgm:t>
        <a:bodyPr/>
        <a:lstStyle/>
        <a:p>
          <a:endParaRPr lang="zh-CN" altLang="en-US"/>
        </a:p>
      </dgm:t>
    </dgm:pt>
    <dgm:pt modelId="{66B760EF-EC03-4476-9548-6E1F01F23FD2}">
      <dgm:prSet phldrT="[文本]" custT="1"/>
      <dgm:spPr>
        <a:noFill/>
        <a:ln>
          <a:solidFill>
            <a:srgbClr val="820000"/>
          </a:solidFill>
        </a:ln>
      </dgm:spPr>
      <dgm:t>
        <a:bodyPr/>
        <a:lstStyle/>
        <a:p>
          <a:pPr rtl="0"/>
          <a:r>
            <a:rPr lang="es-SV" sz="1600" dirty="0" smtClean="0">
              <a:solidFill>
                <a:schemeClr val="accent6">
                  <a:lumMod val="75000"/>
                </a:schemeClr>
              </a:solidFill>
            </a:rPr>
            <a:t>Reconoce la importancia para el país de la Educación Fiscal  como tema de ciudadanía.</a:t>
          </a:r>
          <a:endParaRPr lang="zh-CN" altLang="en-US" sz="1600" dirty="0">
            <a:solidFill>
              <a:schemeClr val="accent6">
                <a:lumMod val="75000"/>
              </a:schemeClr>
            </a:solidFill>
          </a:endParaRPr>
        </a:p>
      </dgm:t>
    </dgm:pt>
    <dgm:pt modelId="{2B7B559B-DB78-473A-9287-63C9924E13D3}" type="parTrans" cxnId="{9FF9B114-7745-4184-B293-2F227A832DC1}">
      <dgm:prSet/>
      <dgm:spPr>
        <a:noFill/>
        <a:ln>
          <a:solidFill>
            <a:srgbClr val="820000"/>
          </a:solidFill>
        </a:ln>
      </dgm:spPr>
      <dgm:t>
        <a:bodyPr/>
        <a:lstStyle/>
        <a:p>
          <a:endParaRPr lang="zh-CN" altLang="en-US"/>
        </a:p>
      </dgm:t>
    </dgm:pt>
    <dgm:pt modelId="{C9425A9B-FF25-4BC9-AD30-0DEF12B379A0}" type="sibTrans" cxnId="{9FF9B114-7745-4184-B293-2F227A832DC1}">
      <dgm:prSet/>
      <dgm:spPr/>
      <dgm:t>
        <a:bodyPr/>
        <a:lstStyle/>
        <a:p>
          <a:endParaRPr lang="zh-CN" altLang="en-US"/>
        </a:p>
      </dgm:t>
    </dgm:pt>
    <dgm:pt modelId="{D0FE6BF2-641C-4CB9-960D-C5E896F239EF}">
      <dgm:prSet phldrT="[文本]" custT="1"/>
      <dgm:spPr>
        <a:noFill/>
        <a:ln>
          <a:solidFill>
            <a:srgbClr val="820000"/>
          </a:solidFill>
        </a:ln>
      </dgm:spPr>
      <dgm:t>
        <a:bodyPr/>
        <a:lstStyle/>
        <a:p>
          <a:pPr rtl="0"/>
          <a:r>
            <a:rPr lang="es-SV" sz="1600" dirty="0" smtClean="0">
              <a:solidFill>
                <a:schemeClr val="accent6">
                  <a:lumMod val="75000"/>
                </a:schemeClr>
              </a:solidFill>
            </a:rPr>
            <a:t>Ausencia de especialistas en temas tributarios para actualizar a docentes </a:t>
          </a:r>
          <a:endParaRPr lang="zh-CN" altLang="en-US" sz="1600" dirty="0">
            <a:solidFill>
              <a:schemeClr val="accent6">
                <a:lumMod val="75000"/>
              </a:schemeClr>
            </a:solidFill>
          </a:endParaRPr>
        </a:p>
      </dgm:t>
    </dgm:pt>
    <dgm:pt modelId="{5EDBC32C-8A8A-4569-AB80-E9E1E279FE2F}" type="parTrans" cxnId="{46D626FD-5EB4-422D-B970-60D31A2D8498}">
      <dgm:prSet/>
      <dgm:spPr>
        <a:noFill/>
        <a:ln>
          <a:solidFill>
            <a:srgbClr val="820000"/>
          </a:solidFill>
        </a:ln>
      </dgm:spPr>
      <dgm:t>
        <a:bodyPr/>
        <a:lstStyle/>
        <a:p>
          <a:endParaRPr lang="zh-CN" altLang="en-US"/>
        </a:p>
      </dgm:t>
    </dgm:pt>
    <dgm:pt modelId="{AC74E4A6-C7DE-4B4D-97CF-CD59F5B0C52E}" type="sibTrans" cxnId="{46D626FD-5EB4-422D-B970-60D31A2D8498}">
      <dgm:prSet/>
      <dgm:spPr/>
      <dgm:t>
        <a:bodyPr/>
        <a:lstStyle/>
        <a:p>
          <a:endParaRPr lang="zh-CN" altLang="en-US"/>
        </a:p>
      </dgm:t>
    </dgm:pt>
    <dgm:pt modelId="{357978B1-6240-4B06-A748-B9ACD343E402}">
      <dgm:prSet custT="1"/>
      <dgm:spPr/>
      <dgm:t>
        <a:bodyPr/>
        <a:lstStyle/>
        <a:p>
          <a:pPr rtl="0"/>
          <a:r>
            <a:rPr lang="es-SV" sz="1600" dirty="0" smtClean="0"/>
            <a:t>El deseo de apoyar a docentes en temas técnicos tributarios</a:t>
          </a:r>
          <a:endParaRPr kumimoji="0" lang="en-US" altLang="zh-CN" sz="1600" b="0" i="0" u="none" strike="noStrike" cap="none" spc="0" normalizeH="0" baseline="0" noProof="0" dirty="0" smtClean="0">
            <a:ln>
              <a:noFill/>
            </a:ln>
            <a:effectLst/>
            <a:uLnTx/>
            <a:uFillTx/>
            <a:latin typeface="+mn-lt"/>
            <a:ea typeface="宋体" charset="-122"/>
            <a:cs typeface="+mn-cs"/>
          </a:endParaRPr>
        </a:p>
      </dgm:t>
    </dgm:pt>
    <dgm:pt modelId="{181CC315-6170-4A4C-8FC8-E774852731A9}" type="parTrans" cxnId="{49DBCC87-1EF1-41F8-BD93-C17816053CFF}">
      <dgm:prSet/>
      <dgm:spPr/>
      <dgm:t>
        <a:bodyPr/>
        <a:lstStyle/>
        <a:p>
          <a:endParaRPr lang="zh-CN" altLang="en-US"/>
        </a:p>
      </dgm:t>
    </dgm:pt>
    <dgm:pt modelId="{4ADDA174-7334-49EF-A4D9-CFECC2347FBE}" type="sibTrans" cxnId="{49DBCC87-1EF1-41F8-BD93-C17816053CFF}">
      <dgm:prSet/>
      <dgm:spPr/>
      <dgm:t>
        <a:bodyPr/>
        <a:lstStyle/>
        <a:p>
          <a:endParaRPr lang="zh-CN" altLang="en-US"/>
        </a:p>
      </dgm:t>
    </dgm:pt>
    <dgm:pt modelId="{8B29A6B5-8A2F-4055-BAB5-6D6EEACA584A}" type="pres">
      <dgm:prSet presAssocID="{060C0384-E8E8-4DD0-91E1-0EB7DC6E98D8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zh-CN" altLang="en-US"/>
        </a:p>
      </dgm:t>
    </dgm:pt>
    <dgm:pt modelId="{284E13C2-048D-4590-9677-40897B533D59}" type="pres">
      <dgm:prSet presAssocID="{A9BC1EC9-7715-4E8E-8DE9-1CFC46AD3E71}" presName="root" presStyleCnt="0"/>
      <dgm:spPr/>
    </dgm:pt>
    <dgm:pt modelId="{7B3D952E-BA8E-43A7-AD06-13CAEAC5F23B}" type="pres">
      <dgm:prSet presAssocID="{A9BC1EC9-7715-4E8E-8DE9-1CFC46AD3E71}" presName="rootComposite" presStyleCnt="0"/>
      <dgm:spPr/>
    </dgm:pt>
    <dgm:pt modelId="{0B2D5D0E-7467-4B7E-B705-A7C54D2E2CBC}" type="pres">
      <dgm:prSet presAssocID="{A9BC1EC9-7715-4E8E-8DE9-1CFC46AD3E71}" presName="rootText" presStyleLbl="node1" presStyleIdx="0" presStyleCnt="2"/>
      <dgm:spPr>
        <a:prstGeom prst="round2SameRect">
          <a:avLst/>
        </a:prstGeom>
      </dgm:spPr>
      <dgm:t>
        <a:bodyPr/>
        <a:lstStyle/>
        <a:p>
          <a:endParaRPr lang="zh-CN" altLang="en-US"/>
        </a:p>
      </dgm:t>
    </dgm:pt>
    <dgm:pt modelId="{AE82709E-3F8C-47F1-BDE7-5E8BFB727906}" type="pres">
      <dgm:prSet presAssocID="{A9BC1EC9-7715-4E8E-8DE9-1CFC46AD3E71}" presName="rootConnector" presStyleLbl="node1" presStyleIdx="0" presStyleCnt="2"/>
      <dgm:spPr/>
      <dgm:t>
        <a:bodyPr/>
        <a:lstStyle/>
        <a:p>
          <a:endParaRPr lang="zh-CN" altLang="en-US"/>
        </a:p>
      </dgm:t>
    </dgm:pt>
    <dgm:pt modelId="{52DDC758-26EB-4234-B633-57966FB7B79A}" type="pres">
      <dgm:prSet presAssocID="{A9BC1EC9-7715-4E8E-8DE9-1CFC46AD3E71}" presName="childShape" presStyleCnt="0"/>
      <dgm:spPr/>
    </dgm:pt>
    <dgm:pt modelId="{2EB1CC15-B47F-4E9F-BEFD-56D02533E5ED}" type="pres">
      <dgm:prSet presAssocID="{09DA99CF-93FE-4DC5-8336-FE30C3A55A00}" presName="Name13" presStyleLbl="parChTrans1D2" presStyleIdx="0" presStyleCnt="4"/>
      <dgm:spPr/>
      <dgm:t>
        <a:bodyPr/>
        <a:lstStyle/>
        <a:p>
          <a:endParaRPr lang="zh-CN" altLang="en-US"/>
        </a:p>
      </dgm:t>
    </dgm:pt>
    <dgm:pt modelId="{80C90256-3817-4989-9DC9-DE77094E6B71}" type="pres">
      <dgm:prSet presAssocID="{9DC83205-A96E-4A5D-8B8F-78F7EDFB936E}" presName="childText" presStyleLbl="bgAcc1" presStyleIdx="0" presStyleCnt="4" custScaleX="199112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10250D08-CF26-4760-A5AA-48F126FE1950}" type="pres">
      <dgm:prSet presAssocID="{181CC315-6170-4A4C-8FC8-E774852731A9}" presName="Name13" presStyleLbl="parChTrans1D2" presStyleIdx="1" presStyleCnt="4"/>
      <dgm:spPr/>
      <dgm:t>
        <a:bodyPr/>
        <a:lstStyle/>
        <a:p>
          <a:endParaRPr lang="zh-CN" altLang="en-US"/>
        </a:p>
      </dgm:t>
    </dgm:pt>
    <dgm:pt modelId="{748A20D1-9039-479F-9D45-E9350DAF2E6A}" type="pres">
      <dgm:prSet presAssocID="{357978B1-6240-4B06-A748-B9ACD343E402}" presName="childText" presStyleLbl="bgAcc1" presStyleIdx="1" presStyleCnt="4" custScaleX="198832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E20E648C-2C54-459D-97A0-4C519A111BD9}" type="pres">
      <dgm:prSet presAssocID="{BFB95548-6DA0-4987-9BCE-E920FD78AB07}" presName="root" presStyleCnt="0"/>
      <dgm:spPr/>
    </dgm:pt>
    <dgm:pt modelId="{60C3E6D6-F150-4595-89AE-F77C36EDDFF2}" type="pres">
      <dgm:prSet presAssocID="{BFB95548-6DA0-4987-9BCE-E920FD78AB07}" presName="rootComposite" presStyleCnt="0"/>
      <dgm:spPr/>
    </dgm:pt>
    <dgm:pt modelId="{F9DF3AB6-0DC4-4F21-A9FB-68BF88EDB5EE}" type="pres">
      <dgm:prSet presAssocID="{BFB95548-6DA0-4987-9BCE-E920FD78AB07}" presName="rootText" presStyleLbl="node1" presStyleIdx="1" presStyleCnt="2" custScaleX="101827" custLinFactNeighborX="-504" custLinFactNeighborY="-5299"/>
      <dgm:spPr>
        <a:prstGeom prst="round2SameRect">
          <a:avLst/>
        </a:prstGeom>
      </dgm:spPr>
      <dgm:t>
        <a:bodyPr/>
        <a:lstStyle/>
        <a:p>
          <a:endParaRPr lang="zh-CN" altLang="en-US"/>
        </a:p>
      </dgm:t>
    </dgm:pt>
    <dgm:pt modelId="{6E345A9E-564E-4328-8C3B-BC9A86649967}" type="pres">
      <dgm:prSet presAssocID="{BFB95548-6DA0-4987-9BCE-E920FD78AB07}" presName="rootConnector" presStyleLbl="node1" presStyleIdx="1" presStyleCnt="2"/>
      <dgm:spPr/>
      <dgm:t>
        <a:bodyPr/>
        <a:lstStyle/>
        <a:p>
          <a:endParaRPr lang="zh-CN" altLang="en-US"/>
        </a:p>
      </dgm:t>
    </dgm:pt>
    <dgm:pt modelId="{1255E9AA-2905-4516-A31F-4039F227C671}" type="pres">
      <dgm:prSet presAssocID="{BFB95548-6DA0-4987-9BCE-E920FD78AB07}" presName="childShape" presStyleCnt="0"/>
      <dgm:spPr/>
    </dgm:pt>
    <dgm:pt modelId="{60891AF0-F07E-478A-8A60-71142AD2F432}" type="pres">
      <dgm:prSet presAssocID="{2B7B559B-DB78-473A-9287-63C9924E13D3}" presName="Name13" presStyleLbl="parChTrans1D2" presStyleIdx="2" presStyleCnt="4"/>
      <dgm:spPr/>
      <dgm:t>
        <a:bodyPr/>
        <a:lstStyle/>
        <a:p>
          <a:endParaRPr lang="zh-CN" altLang="en-US"/>
        </a:p>
      </dgm:t>
    </dgm:pt>
    <dgm:pt modelId="{76E5713D-5332-45B2-B058-ADFFA652B354}" type="pres">
      <dgm:prSet presAssocID="{66B760EF-EC03-4476-9548-6E1F01F23FD2}" presName="childText" presStyleLbl="bgAcc1" presStyleIdx="2" presStyleCnt="4" custScaleX="197801" custLinFactNeighborX="31767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B086038B-AF67-4F68-8B16-F672FB7003F3}" type="pres">
      <dgm:prSet presAssocID="{5EDBC32C-8A8A-4569-AB80-E9E1E279FE2F}" presName="Name13" presStyleLbl="parChTrans1D2" presStyleIdx="3" presStyleCnt="4"/>
      <dgm:spPr/>
      <dgm:t>
        <a:bodyPr/>
        <a:lstStyle/>
        <a:p>
          <a:endParaRPr lang="zh-CN" altLang="en-US"/>
        </a:p>
      </dgm:t>
    </dgm:pt>
    <dgm:pt modelId="{F7DA21C5-51FB-476E-BAF9-3DF8194BABA2}" type="pres">
      <dgm:prSet presAssocID="{D0FE6BF2-641C-4CB9-960D-C5E896F239EF}" presName="childText" presStyleLbl="bgAcc1" presStyleIdx="3" presStyleCnt="4" custScaleX="189706" custScaleY="108887" custLinFactNeighborX="31767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46D626FD-5EB4-422D-B970-60D31A2D8498}" srcId="{BFB95548-6DA0-4987-9BCE-E920FD78AB07}" destId="{D0FE6BF2-641C-4CB9-960D-C5E896F239EF}" srcOrd="1" destOrd="0" parTransId="{5EDBC32C-8A8A-4569-AB80-E9E1E279FE2F}" sibTransId="{AC74E4A6-C7DE-4B4D-97CF-CD59F5B0C52E}"/>
    <dgm:cxn modelId="{41F64EFE-B2BA-4064-B33B-57AFBDA1E4A3}" srcId="{A9BC1EC9-7715-4E8E-8DE9-1CFC46AD3E71}" destId="{9DC83205-A96E-4A5D-8B8F-78F7EDFB936E}" srcOrd="0" destOrd="0" parTransId="{09DA99CF-93FE-4DC5-8336-FE30C3A55A00}" sibTransId="{8F24F032-6F04-4304-A8EE-2DAEE02034D7}"/>
    <dgm:cxn modelId="{ADC80220-1368-423B-9EB2-BD830CD309CB}" type="presOf" srcId="{A9BC1EC9-7715-4E8E-8DE9-1CFC46AD3E71}" destId="{AE82709E-3F8C-47F1-BDE7-5E8BFB727906}" srcOrd="1" destOrd="0" presId="urn:microsoft.com/office/officeart/2005/8/layout/hierarchy3"/>
    <dgm:cxn modelId="{664E60E4-B960-4B22-BE99-44583A1A5BE3}" type="presOf" srcId="{357978B1-6240-4B06-A748-B9ACD343E402}" destId="{748A20D1-9039-479F-9D45-E9350DAF2E6A}" srcOrd="0" destOrd="0" presId="urn:microsoft.com/office/officeart/2005/8/layout/hierarchy3"/>
    <dgm:cxn modelId="{4A10F553-1010-4298-976D-32070997B237}" type="presOf" srcId="{9DC83205-A96E-4A5D-8B8F-78F7EDFB936E}" destId="{80C90256-3817-4989-9DC9-DE77094E6B71}" srcOrd="0" destOrd="0" presId="urn:microsoft.com/office/officeart/2005/8/layout/hierarchy3"/>
    <dgm:cxn modelId="{DF4206D5-D64C-41DD-9A7C-27C30A81A9F4}" srcId="{060C0384-E8E8-4DD0-91E1-0EB7DC6E98D8}" destId="{A9BC1EC9-7715-4E8E-8DE9-1CFC46AD3E71}" srcOrd="0" destOrd="0" parTransId="{F38A43CA-D07C-4A1F-AABE-B3B30F857326}" sibTransId="{1991D3DD-7366-4148-A0F3-A41E073B244B}"/>
    <dgm:cxn modelId="{0C751C2C-EA6A-470E-A19A-9AB1833D7B12}" type="presOf" srcId="{BFB95548-6DA0-4987-9BCE-E920FD78AB07}" destId="{6E345A9E-564E-4328-8C3B-BC9A86649967}" srcOrd="1" destOrd="0" presId="urn:microsoft.com/office/officeart/2005/8/layout/hierarchy3"/>
    <dgm:cxn modelId="{49DBCC87-1EF1-41F8-BD93-C17816053CFF}" srcId="{A9BC1EC9-7715-4E8E-8DE9-1CFC46AD3E71}" destId="{357978B1-6240-4B06-A748-B9ACD343E402}" srcOrd="1" destOrd="0" parTransId="{181CC315-6170-4A4C-8FC8-E774852731A9}" sibTransId="{4ADDA174-7334-49EF-A4D9-CFECC2347FBE}"/>
    <dgm:cxn modelId="{B2F17D55-C23D-483B-AE35-634872C2FD4F}" type="presOf" srcId="{09DA99CF-93FE-4DC5-8336-FE30C3A55A00}" destId="{2EB1CC15-B47F-4E9F-BEFD-56D02533E5ED}" srcOrd="0" destOrd="0" presId="urn:microsoft.com/office/officeart/2005/8/layout/hierarchy3"/>
    <dgm:cxn modelId="{DCA80E3F-EBE8-4910-9C15-CF5CC94730B4}" srcId="{060C0384-E8E8-4DD0-91E1-0EB7DC6E98D8}" destId="{BFB95548-6DA0-4987-9BCE-E920FD78AB07}" srcOrd="1" destOrd="0" parTransId="{68043048-8FA1-4C96-A272-86F56FA65DD3}" sibTransId="{AD5562F8-26E7-43E3-AE75-9BAA5596FC30}"/>
    <dgm:cxn modelId="{DCC0A2E3-D38E-48E9-A4FD-9B6E2E7AF498}" type="presOf" srcId="{181CC315-6170-4A4C-8FC8-E774852731A9}" destId="{10250D08-CF26-4760-A5AA-48F126FE1950}" srcOrd="0" destOrd="0" presId="urn:microsoft.com/office/officeart/2005/8/layout/hierarchy3"/>
    <dgm:cxn modelId="{BCF1CDFD-8CF9-4B9B-980B-E6D5E20DC40C}" type="presOf" srcId="{2B7B559B-DB78-473A-9287-63C9924E13D3}" destId="{60891AF0-F07E-478A-8A60-71142AD2F432}" srcOrd="0" destOrd="0" presId="urn:microsoft.com/office/officeart/2005/8/layout/hierarchy3"/>
    <dgm:cxn modelId="{9FF9B114-7745-4184-B293-2F227A832DC1}" srcId="{BFB95548-6DA0-4987-9BCE-E920FD78AB07}" destId="{66B760EF-EC03-4476-9548-6E1F01F23FD2}" srcOrd="0" destOrd="0" parTransId="{2B7B559B-DB78-473A-9287-63C9924E13D3}" sibTransId="{C9425A9B-FF25-4BC9-AD30-0DEF12B379A0}"/>
    <dgm:cxn modelId="{9BC9B693-CF76-44EF-B383-EB353A4FDE0E}" type="presOf" srcId="{060C0384-E8E8-4DD0-91E1-0EB7DC6E98D8}" destId="{8B29A6B5-8A2F-4055-BAB5-6D6EEACA584A}" srcOrd="0" destOrd="0" presId="urn:microsoft.com/office/officeart/2005/8/layout/hierarchy3"/>
    <dgm:cxn modelId="{3032B5EF-835F-46D2-897A-CB1FA4F09FE3}" type="presOf" srcId="{BFB95548-6DA0-4987-9BCE-E920FD78AB07}" destId="{F9DF3AB6-0DC4-4F21-A9FB-68BF88EDB5EE}" srcOrd="0" destOrd="0" presId="urn:microsoft.com/office/officeart/2005/8/layout/hierarchy3"/>
    <dgm:cxn modelId="{8F152C19-3B0A-4C2B-8461-1817657584DA}" type="presOf" srcId="{5EDBC32C-8A8A-4569-AB80-E9E1E279FE2F}" destId="{B086038B-AF67-4F68-8B16-F672FB7003F3}" srcOrd="0" destOrd="0" presId="urn:microsoft.com/office/officeart/2005/8/layout/hierarchy3"/>
    <dgm:cxn modelId="{60D38105-9BF4-4380-8C68-29854E84BF43}" type="presOf" srcId="{66B760EF-EC03-4476-9548-6E1F01F23FD2}" destId="{76E5713D-5332-45B2-B058-ADFFA652B354}" srcOrd="0" destOrd="0" presId="urn:microsoft.com/office/officeart/2005/8/layout/hierarchy3"/>
    <dgm:cxn modelId="{21A60323-6699-4DF4-9F28-2CC0C02837EF}" type="presOf" srcId="{A9BC1EC9-7715-4E8E-8DE9-1CFC46AD3E71}" destId="{0B2D5D0E-7467-4B7E-B705-A7C54D2E2CBC}" srcOrd="0" destOrd="0" presId="urn:microsoft.com/office/officeart/2005/8/layout/hierarchy3"/>
    <dgm:cxn modelId="{B0B85D53-5F68-4664-B4C7-E766BA88B4C0}" type="presOf" srcId="{D0FE6BF2-641C-4CB9-960D-C5E896F239EF}" destId="{F7DA21C5-51FB-476E-BAF9-3DF8194BABA2}" srcOrd="0" destOrd="0" presId="urn:microsoft.com/office/officeart/2005/8/layout/hierarchy3"/>
    <dgm:cxn modelId="{09FCFFB6-D464-40F0-BC40-5283D266E21E}" type="presParOf" srcId="{8B29A6B5-8A2F-4055-BAB5-6D6EEACA584A}" destId="{284E13C2-048D-4590-9677-40897B533D59}" srcOrd="0" destOrd="0" presId="urn:microsoft.com/office/officeart/2005/8/layout/hierarchy3"/>
    <dgm:cxn modelId="{F89BAF60-42E0-42DB-9C1E-DC85BD5517C8}" type="presParOf" srcId="{284E13C2-048D-4590-9677-40897B533D59}" destId="{7B3D952E-BA8E-43A7-AD06-13CAEAC5F23B}" srcOrd="0" destOrd="0" presId="urn:microsoft.com/office/officeart/2005/8/layout/hierarchy3"/>
    <dgm:cxn modelId="{89AAD72D-4227-44C6-B433-783EC33AF1AD}" type="presParOf" srcId="{7B3D952E-BA8E-43A7-AD06-13CAEAC5F23B}" destId="{0B2D5D0E-7467-4B7E-B705-A7C54D2E2CBC}" srcOrd="0" destOrd="0" presId="urn:microsoft.com/office/officeart/2005/8/layout/hierarchy3"/>
    <dgm:cxn modelId="{23327D6C-AF0F-4BCE-B4B2-06F66C23D641}" type="presParOf" srcId="{7B3D952E-BA8E-43A7-AD06-13CAEAC5F23B}" destId="{AE82709E-3F8C-47F1-BDE7-5E8BFB727906}" srcOrd="1" destOrd="0" presId="urn:microsoft.com/office/officeart/2005/8/layout/hierarchy3"/>
    <dgm:cxn modelId="{C25ACE1F-4241-4C64-A97A-C9472FF3E06E}" type="presParOf" srcId="{284E13C2-048D-4590-9677-40897B533D59}" destId="{52DDC758-26EB-4234-B633-57966FB7B79A}" srcOrd="1" destOrd="0" presId="urn:microsoft.com/office/officeart/2005/8/layout/hierarchy3"/>
    <dgm:cxn modelId="{08454C31-D77F-446F-8C77-AF7421885EC8}" type="presParOf" srcId="{52DDC758-26EB-4234-B633-57966FB7B79A}" destId="{2EB1CC15-B47F-4E9F-BEFD-56D02533E5ED}" srcOrd="0" destOrd="0" presId="urn:microsoft.com/office/officeart/2005/8/layout/hierarchy3"/>
    <dgm:cxn modelId="{49CF62A0-FBC4-47A5-BFB2-E9C3A6FEA532}" type="presParOf" srcId="{52DDC758-26EB-4234-B633-57966FB7B79A}" destId="{80C90256-3817-4989-9DC9-DE77094E6B71}" srcOrd="1" destOrd="0" presId="urn:microsoft.com/office/officeart/2005/8/layout/hierarchy3"/>
    <dgm:cxn modelId="{43C78463-CEDA-4344-8697-7478EF081B63}" type="presParOf" srcId="{52DDC758-26EB-4234-B633-57966FB7B79A}" destId="{10250D08-CF26-4760-A5AA-48F126FE1950}" srcOrd="2" destOrd="0" presId="urn:microsoft.com/office/officeart/2005/8/layout/hierarchy3"/>
    <dgm:cxn modelId="{44020AD8-697B-42FD-9DBF-E75D1D4FBC05}" type="presParOf" srcId="{52DDC758-26EB-4234-B633-57966FB7B79A}" destId="{748A20D1-9039-479F-9D45-E9350DAF2E6A}" srcOrd="3" destOrd="0" presId="urn:microsoft.com/office/officeart/2005/8/layout/hierarchy3"/>
    <dgm:cxn modelId="{E4704031-0EE6-4FCF-9A09-AAF8C7FE8693}" type="presParOf" srcId="{8B29A6B5-8A2F-4055-BAB5-6D6EEACA584A}" destId="{E20E648C-2C54-459D-97A0-4C519A111BD9}" srcOrd="1" destOrd="0" presId="urn:microsoft.com/office/officeart/2005/8/layout/hierarchy3"/>
    <dgm:cxn modelId="{922719BB-54F7-4C0C-BF08-7134CBAF479E}" type="presParOf" srcId="{E20E648C-2C54-459D-97A0-4C519A111BD9}" destId="{60C3E6D6-F150-4595-89AE-F77C36EDDFF2}" srcOrd="0" destOrd="0" presId="urn:microsoft.com/office/officeart/2005/8/layout/hierarchy3"/>
    <dgm:cxn modelId="{8A604E41-DF72-4CC7-A651-5CE2AE518BCF}" type="presParOf" srcId="{60C3E6D6-F150-4595-89AE-F77C36EDDFF2}" destId="{F9DF3AB6-0DC4-4F21-A9FB-68BF88EDB5EE}" srcOrd="0" destOrd="0" presId="urn:microsoft.com/office/officeart/2005/8/layout/hierarchy3"/>
    <dgm:cxn modelId="{C3BBF2CC-63E3-4E09-AB71-4B39287E7662}" type="presParOf" srcId="{60C3E6D6-F150-4595-89AE-F77C36EDDFF2}" destId="{6E345A9E-564E-4328-8C3B-BC9A86649967}" srcOrd="1" destOrd="0" presId="urn:microsoft.com/office/officeart/2005/8/layout/hierarchy3"/>
    <dgm:cxn modelId="{53CAEC9A-7AE5-4F8E-B22C-3CE035A74102}" type="presParOf" srcId="{E20E648C-2C54-459D-97A0-4C519A111BD9}" destId="{1255E9AA-2905-4516-A31F-4039F227C671}" srcOrd="1" destOrd="0" presId="urn:microsoft.com/office/officeart/2005/8/layout/hierarchy3"/>
    <dgm:cxn modelId="{D1CDB159-1DED-4EB3-95FF-41C2F7772779}" type="presParOf" srcId="{1255E9AA-2905-4516-A31F-4039F227C671}" destId="{60891AF0-F07E-478A-8A60-71142AD2F432}" srcOrd="0" destOrd="0" presId="urn:microsoft.com/office/officeart/2005/8/layout/hierarchy3"/>
    <dgm:cxn modelId="{5144F9C2-1DAE-49A4-A6E9-9BA49B9F06BA}" type="presParOf" srcId="{1255E9AA-2905-4516-A31F-4039F227C671}" destId="{76E5713D-5332-45B2-B058-ADFFA652B354}" srcOrd="1" destOrd="0" presId="urn:microsoft.com/office/officeart/2005/8/layout/hierarchy3"/>
    <dgm:cxn modelId="{D6D510AD-EADC-469D-ACCB-0EF83461C302}" type="presParOf" srcId="{1255E9AA-2905-4516-A31F-4039F227C671}" destId="{B086038B-AF67-4F68-8B16-F672FB7003F3}" srcOrd="2" destOrd="0" presId="urn:microsoft.com/office/officeart/2005/8/layout/hierarchy3"/>
    <dgm:cxn modelId="{64CB7A56-B883-4EC9-AEEA-D4B1733FC09E}" type="presParOf" srcId="{1255E9AA-2905-4516-A31F-4039F227C671}" destId="{F7DA21C5-51FB-476E-BAF9-3DF8194BABA2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SV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B34104-51F8-4F52-81F9-8CE44CEDE2ED}" type="datetimeFigureOut">
              <a:rPr lang="es-SV" smtClean="0"/>
              <a:pPr/>
              <a:t>22/10/2014</a:t>
            </a:fld>
            <a:endParaRPr lang="es-SV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SV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F3C25F-EBA8-4232-8DFE-282799C81CC8}" type="slidenum">
              <a:rPr lang="es-SV" smtClean="0"/>
              <a:pPr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19078686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1F1563-1FB2-47D2-AC9B-BD4084D75294}" type="datetimeFigureOut">
              <a:rPr lang="es-ES" smtClean="0"/>
              <a:pPr/>
              <a:t>22/10/2014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CF3CBE-FF66-45B8-9102-F03FF5DEAC0C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415326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3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 altLang="es-SV" smtClean="0"/>
          </a:p>
        </p:txBody>
      </p:sp>
      <p:sp>
        <p:nvSpPr>
          <p:cNvPr id="56324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51068A0-557A-47BA-8017-4509C784E92C}" type="slidenum">
              <a:rPr lang="es-SV" altLang="es-SV" smtClean="0"/>
              <a:pPr eaLnBrk="1" hangingPunct="1"/>
              <a:t>11</a:t>
            </a:fld>
            <a:endParaRPr lang="es-SV" altLang="es-SV" smtClean="0"/>
          </a:p>
        </p:txBody>
      </p:sp>
    </p:spTree>
    <p:extLst>
      <p:ext uri="{BB962C8B-B14F-4D97-AF65-F5344CB8AC3E}">
        <p14:creationId xmlns:p14="http://schemas.microsoft.com/office/powerpoint/2010/main" val="37250804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SV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391BA1-B38E-4672-AF12-170B64A2F28A}" type="slidenum">
              <a:rPr lang="es-SV" smtClean="0"/>
              <a:pPr/>
              <a:t>32</a:t>
            </a:fld>
            <a:endParaRPr lang="es-SV" dirty="0"/>
          </a:p>
        </p:txBody>
      </p:sp>
      <p:sp>
        <p:nvSpPr>
          <p:cNvPr id="5" name="4 Marcador de fecha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68387EB2-8ECE-4D26-8881-925660C44916}" type="datetime1">
              <a:rPr lang="es-SV" smtClean="0"/>
              <a:pPr/>
              <a:t>22/10/2014</a:t>
            </a:fld>
            <a:endParaRPr lang="es-SV" dirty="0"/>
          </a:p>
        </p:txBody>
      </p:sp>
      <p:sp>
        <p:nvSpPr>
          <p:cNvPr id="6" name="5 Marcador de encabezado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es-SV" dirty="0" smtClean="0"/>
              <a:t>Diplomado en educación Fiscal. El Salvador. MINED / MH</a:t>
            </a:r>
            <a:endParaRPr lang="es-SV" dirty="0"/>
          </a:p>
        </p:txBody>
      </p:sp>
      <p:sp>
        <p:nvSpPr>
          <p:cNvPr id="7" name="6 Marcador de pie de página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s-SV" dirty="0" smtClean="0"/>
              <a:t>Gilberto Alexander </a:t>
            </a:r>
            <a:r>
              <a:rPr lang="es-SV" dirty="0" err="1" smtClean="0"/>
              <a:t>Motto</a:t>
            </a:r>
            <a:r>
              <a:rPr lang="es-SV" smtClean="0"/>
              <a:t>. Jefe Dpto. Proyectos. GEMTT / MINED</a:t>
            </a:r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18437633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SV"/>
          </a:p>
        </p:txBody>
      </p:sp>
      <p:sp>
        <p:nvSpPr>
          <p:cNvPr id="4" name="3 Marcador de encabezado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s-SV" smtClean="0"/>
              <a:t>Diplomado en educación Fiscal. El Salvador. MINED / MH</a:t>
            </a:r>
            <a:endParaRPr lang="es-SV"/>
          </a:p>
        </p:txBody>
      </p:sp>
      <p:sp>
        <p:nvSpPr>
          <p:cNvPr id="5" name="4 Marcador de fecha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6D2B7625-2516-4187-B3B7-BE87523B1607}" type="datetime1">
              <a:rPr lang="es-SV" smtClean="0"/>
              <a:pPr/>
              <a:t>22/10/2014</a:t>
            </a:fld>
            <a:endParaRPr lang="es-SV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391BA1-B38E-4672-AF12-170B64A2F28A}" type="slidenum">
              <a:rPr lang="es-SV" smtClean="0"/>
              <a:pPr/>
              <a:t>34</a:t>
            </a:fld>
            <a:endParaRPr lang="es-SV"/>
          </a:p>
        </p:txBody>
      </p:sp>
      <p:sp>
        <p:nvSpPr>
          <p:cNvPr id="7" name="6 Marcador de pie de página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s-SV" smtClean="0"/>
              <a:t>Gilberto Alexander Motto. Jefe Dpto. Proyectos. GEMTT / MINED</a:t>
            </a:r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22790473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09B502-AA1C-4DF3-8909-3403A74E1101}" type="slidenum">
              <a:rPr lang="es-ES" smtClean="0"/>
              <a:pPr/>
              <a:t>38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891332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09B502-AA1C-4DF3-8909-3403A74E1101}" type="slidenum">
              <a:rPr lang="es-ES" smtClean="0"/>
              <a:pPr/>
              <a:t>39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361590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09B502-AA1C-4DF3-8909-3403A74E1101}" type="slidenum">
              <a:rPr lang="es-ES" smtClean="0"/>
              <a:pPr/>
              <a:t>40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60194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09B502-AA1C-4DF3-8909-3403A74E1101}" type="slidenum">
              <a:rPr lang="es-ES" smtClean="0"/>
              <a:pPr/>
              <a:t>41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666245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SV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SV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EB664-7FEA-4B52-BEC9-BB4132C312DF}" type="datetimeFigureOut">
              <a:rPr lang="es-SV" smtClean="0"/>
              <a:pPr/>
              <a:t>22/10/2014</a:t>
            </a:fld>
            <a:endParaRPr lang="es-SV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C828C-B101-4769-A075-A7F1CA6D7ADC}" type="slidenum">
              <a:rPr lang="es-SV" smtClean="0"/>
              <a:pPr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24689358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SV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SV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EB664-7FEA-4B52-BEC9-BB4132C312DF}" type="datetimeFigureOut">
              <a:rPr lang="es-SV" smtClean="0"/>
              <a:pPr/>
              <a:t>22/10/2014</a:t>
            </a:fld>
            <a:endParaRPr lang="es-SV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C828C-B101-4769-A075-A7F1CA6D7ADC}" type="slidenum">
              <a:rPr lang="es-SV" smtClean="0"/>
              <a:pPr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20266697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SV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SV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EB664-7FEA-4B52-BEC9-BB4132C312DF}" type="datetimeFigureOut">
              <a:rPr lang="es-SV" smtClean="0"/>
              <a:pPr/>
              <a:t>22/10/2014</a:t>
            </a:fld>
            <a:endParaRPr lang="es-SV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C828C-B101-4769-A075-A7F1CA6D7ADC}" type="slidenum">
              <a:rPr lang="es-SV" smtClean="0"/>
              <a:pPr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25442966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65586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/>
          <a:lstStyle/>
          <a:p>
            <a:r>
              <a:rPr lang="es-ES" dirty="0" smtClean="0"/>
              <a:t>Haga clic para modificar el estilo de título del patrón</a:t>
            </a:r>
            <a:endParaRPr lang="es-SV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SV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EB664-7FEA-4B52-BEC9-BB4132C312DF}" type="datetimeFigureOut">
              <a:rPr lang="es-SV" smtClean="0"/>
              <a:pPr/>
              <a:t>22/10/2014</a:t>
            </a:fld>
            <a:endParaRPr lang="es-SV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C828C-B101-4769-A075-A7F1CA6D7ADC}" type="slidenum">
              <a:rPr lang="es-SV" smtClean="0"/>
              <a:pPr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2329913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SV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EB664-7FEA-4B52-BEC9-BB4132C312DF}" type="datetimeFigureOut">
              <a:rPr lang="es-SV" smtClean="0"/>
              <a:pPr/>
              <a:t>22/10/2014</a:t>
            </a:fld>
            <a:endParaRPr lang="es-SV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C828C-B101-4769-A075-A7F1CA6D7ADC}" type="slidenum">
              <a:rPr lang="es-SV" smtClean="0"/>
              <a:pPr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40477116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SV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SV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SV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EB664-7FEA-4B52-BEC9-BB4132C312DF}" type="datetimeFigureOut">
              <a:rPr lang="es-SV" smtClean="0"/>
              <a:pPr/>
              <a:t>22/10/2014</a:t>
            </a:fld>
            <a:endParaRPr lang="es-SV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C828C-B101-4769-A075-A7F1CA6D7ADC}" type="slidenum">
              <a:rPr lang="es-SV" smtClean="0"/>
              <a:pPr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35855256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SV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SV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SV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EB664-7FEA-4B52-BEC9-BB4132C312DF}" type="datetimeFigureOut">
              <a:rPr lang="es-SV" smtClean="0"/>
              <a:pPr/>
              <a:t>22/10/2014</a:t>
            </a:fld>
            <a:endParaRPr lang="es-SV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C828C-B101-4769-A075-A7F1CA6D7ADC}" type="slidenum">
              <a:rPr lang="es-SV" smtClean="0"/>
              <a:pPr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36277942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SV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EB664-7FEA-4B52-BEC9-BB4132C312DF}" type="datetimeFigureOut">
              <a:rPr lang="es-SV" smtClean="0"/>
              <a:pPr/>
              <a:t>22/10/2014</a:t>
            </a:fld>
            <a:endParaRPr lang="es-SV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C828C-B101-4769-A075-A7F1CA6D7ADC}" type="slidenum">
              <a:rPr lang="es-SV" smtClean="0"/>
              <a:pPr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478826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EB664-7FEA-4B52-BEC9-BB4132C312DF}" type="datetimeFigureOut">
              <a:rPr lang="es-SV" smtClean="0"/>
              <a:pPr/>
              <a:t>22/10/2014</a:t>
            </a:fld>
            <a:endParaRPr lang="es-SV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C828C-B101-4769-A075-A7F1CA6D7ADC}" type="slidenum">
              <a:rPr lang="es-SV" smtClean="0"/>
              <a:pPr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19347483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SV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SV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EB664-7FEA-4B52-BEC9-BB4132C312DF}" type="datetimeFigureOut">
              <a:rPr lang="es-SV" smtClean="0"/>
              <a:pPr/>
              <a:t>22/10/2014</a:t>
            </a:fld>
            <a:endParaRPr lang="es-SV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C828C-B101-4769-A075-A7F1CA6D7ADC}" type="slidenum">
              <a:rPr lang="es-SV" smtClean="0"/>
              <a:pPr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28552932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SV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SV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EB664-7FEA-4B52-BEC9-BB4132C312DF}" type="datetimeFigureOut">
              <a:rPr lang="es-SV" smtClean="0"/>
              <a:pPr/>
              <a:t>22/10/2014</a:t>
            </a:fld>
            <a:endParaRPr lang="es-SV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SV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CC828C-B101-4769-A075-A7F1CA6D7ADC}" type="slidenum">
              <a:rPr lang="es-SV" smtClean="0"/>
              <a:pPr/>
              <a:t>‹Nº›</a:t>
            </a:fld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6675468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SV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SV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CEB664-7FEA-4B52-BEC9-BB4132C312DF}" type="datetimeFigureOut">
              <a:rPr lang="es-SV" smtClean="0"/>
              <a:pPr/>
              <a:t>22/10/2014</a:t>
            </a:fld>
            <a:endParaRPr lang="es-SV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SV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CC828C-B101-4769-A075-A7F1CA6D7ADC}" type="slidenum">
              <a:rPr lang="es-SV" smtClean="0"/>
              <a:pPr/>
              <a:t>‹Nº›</a:t>
            </a:fld>
            <a:endParaRPr lang="es-SV"/>
          </a:p>
        </p:txBody>
      </p:sp>
      <p:pic>
        <p:nvPicPr>
          <p:cNvPr id="10" name="9 Imagen"/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519" b="3333"/>
          <a:stretch/>
        </p:blipFill>
        <p:spPr>
          <a:xfrm>
            <a:off x="0" y="5269160"/>
            <a:ext cx="9144000" cy="1616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7226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b="1" i="1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SV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http://intranet.mined.gob.sv/images/logo%20mined%20ok%20alta.jpg" TargetMode="Externa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7" Type="http://schemas.openxmlformats.org/officeDocument/2006/relationships/image" Target="../media/image11.png"/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wmf"/><Relationship Id="rId5" Type="http://schemas.openxmlformats.org/officeDocument/2006/relationships/image" Target="../media/image9.png"/><Relationship Id="rId4" Type="http://schemas.openxmlformats.org/officeDocument/2006/relationships/image" Target="../media/image8.wm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10" Type="http://schemas.openxmlformats.org/officeDocument/2006/relationships/image" Target="../media/image60.jpeg"/><Relationship Id="rId4" Type="http://schemas.openxmlformats.org/officeDocument/2006/relationships/image" Target="../media/image54.jpeg"/><Relationship Id="rId9" Type="http://schemas.openxmlformats.org/officeDocument/2006/relationships/image" Target="../media/image59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323528" y="1994317"/>
            <a:ext cx="8136904" cy="3378899"/>
          </a:xfrm>
        </p:spPr>
        <p:txBody>
          <a:bodyPr>
            <a:noAutofit/>
          </a:bodyPr>
          <a:lstStyle/>
          <a:p>
            <a:r>
              <a:rPr lang="es-SV" sz="6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Implementando Estrategias para </a:t>
            </a:r>
            <a:r>
              <a:rPr lang="es-SV" sz="6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Fortalecer la Educación Fiscal</a:t>
            </a:r>
            <a:endParaRPr lang="es-SV" sz="6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467544" y="5517232"/>
            <a:ext cx="6400800" cy="576064"/>
          </a:xfrm>
        </p:spPr>
        <p:txBody>
          <a:bodyPr>
            <a:noAutofit/>
          </a:bodyPr>
          <a:lstStyle/>
          <a:p>
            <a:pPr marL="457200" indent="-457200" algn="l">
              <a:buFont typeface="Arial" pitchFamily="34" charset="0"/>
              <a:buChar char="•"/>
            </a:pPr>
            <a:r>
              <a:rPr lang="es-SV" sz="2400" b="1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Incorporación a los planes de Estudio</a:t>
            </a:r>
            <a:endParaRPr lang="es-SV" sz="2400" b="1" i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3 Elipse"/>
          <p:cNvSpPr/>
          <p:nvPr/>
        </p:nvSpPr>
        <p:spPr>
          <a:xfrm>
            <a:off x="7092280" y="4797152"/>
            <a:ext cx="1960482" cy="1889490"/>
          </a:xfrm>
          <a:prstGeom prst="ellipse">
            <a:avLst/>
          </a:prstGeom>
          <a:blipFill>
            <a:blip r:embed="rId2" cstate="print"/>
            <a:stretch>
              <a:fillRect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5" name="4 Elipse"/>
          <p:cNvSpPr/>
          <p:nvPr/>
        </p:nvSpPr>
        <p:spPr>
          <a:xfrm>
            <a:off x="8242987" y="3983643"/>
            <a:ext cx="901013" cy="944745"/>
          </a:xfrm>
          <a:prstGeom prst="ellipse">
            <a:avLst/>
          </a:prstGeom>
          <a:blipFill>
            <a:blip r:embed="rId3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6" name="5 Elipse"/>
          <p:cNvSpPr/>
          <p:nvPr/>
        </p:nvSpPr>
        <p:spPr>
          <a:xfrm>
            <a:off x="6012160" y="5589240"/>
            <a:ext cx="1099350" cy="1124744"/>
          </a:xfrm>
          <a:prstGeom prst="ellipse">
            <a:avLst/>
          </a:prstGeom>
          <a:blipFill>
            <a:blip r:embed="rId4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9" name="8 CuadroTexto"/>
          <p:cNvSpPr txBox="1"/>
          <p:nvPr/>
        </p:nvSpPr>
        <p:spPr>
          <a:xfrm>
            <a:off x="179512" y="6444044"/>
            <a:ext cx="5090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SV" b="1" i="1" dirty="0" smtClean="0"/>
              <a:t>Gerencia de Educación Media Técnica y Tecnológica</a:t>
            </a:r>
            <a:endParaRPr lang="es-SV" b="1" i="1" dirty="0"/>
          </a:p>
        </p:txBody>
      </p:sp>
      <p:pic>
        <p:nvPicPr>
          <p:cNvPr id="10" name="9 Imagen" descr="LOGO GOBIERNO DE EL SALVADOR 2014 TRAZOS V2-01.jpg"/>
          <p:cNvPicPr>
            <a:picLocks noChangeAspect="1"/>
          </p:cNvPicPr>
          <p:nvPr/>
        </p:nvPicPr>
        <p:blipFill>
          <a:blip r:embed="rId5" cstate="print"/>
          <a:srcRect l="14407" t="23066" r="14407" b="23066"/>
          <a:stretch>
            <a:fillRect/>
          </a:stretch>
        </p:blipFill>
        <p:spPr>
          <a:xfrm>
            <a:off x="2915816" y="548680"/>
            <a:ext cx="2304256" cy="100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781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3526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8593" t="4166" r="2343" b="5208"/>
          <a:stretch>
            <a:fillRect/>
          </a:stretch>
        </p:blipFill>
        <p:spPr bwMode="auto">
          <a:xfrm>
            <a:off x="-13447" y="4102"/>
            <a:ext cx="9144000" cy="68270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997406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11718" t="8333" r="10156"/>
          <a:stretch>
            <a:fillRect/>
          </a:stretch>
        </p:blipFill>
        <p:spPr bwMode="auto">
          <a:xfrm>
            <a:off x="1532638" y="642918"/>
            <a:ext cx="4968188" cy="60722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4707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3"/>
          <p:cNvPicPr>
            <a:picLocks noChangeAspect="1" noChangeArrowheads="1"/>
          </p:cNvPicPr>
          <p:nvPr/>
        </p:nvPicPr>
        <p:blipFill>
          <a:blip r:embed="rId2" cstate="print">
            <a:lum contrast="-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9" r="5469"/>
          <a:stretch>
            <a:fillRect/>
          </a:stretch>
        </p:blipFill>
        <p:spPr bwMode="auto">
          <a:xfrm>
            <a:off x="0" y="-66675"/>
            <a:ext cx="9144000" cy="692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6261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36404">
            <a:off x="5510213" y="1312863"/>
            <a:ext cx="2911475" cy="3722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414420">
            <a:off x="650875" y="2211388"/>
            <a:ext cx="3232150" cy="406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774236">
            <a:off x="2681288" y="719138"/>
            <a:ext cx="3046412" cy="388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http://intranet.mined.gob.sv/images/logo%20mined%20ok%20alta.jpg"/>
          <p:cNvPicPr>
            <a:picLocks noChangeAspect="1" noChangeArrowheads="1"/>
          </p:cNvPicPr>
          <p:nvPr/>
        </p:nvPicPr>
        <p:blipFill>
          <a:blip r:embed="rId5" r:link="rId6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5508105" y="116633"/>
            <a:ext cx="1574678" cy="10269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92754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75"/>
            <a:ext cx="3902075" cy="684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3" cstate="print">
            <a:lum bright="-10000" contrast="-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99"/>
          <a:stretch>
            <a:fillRect/>
          </a:stretch>
        </p:blipFill>
        <p:spPr bwMode="auto">
          <a:xfrm>
            <a:off x="3910013" y="-28575"/>
            <a:ext cx="5233987" cy="687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1616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2148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9957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3 Título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SV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¿Cómo el Ministerio de Hacienda, aborda los contenidos de la curricula en los  Talleres de Educación Fiscal?</a:t>
            </a:r>
            <a:endParaRPr lang="es-SV" sz="2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4 Marcador de contenido"/>
          <p:cNvSpPr txBox="1">
            <a:spLocks/>
          </p:cNvSpPr>
          <p:nvPr/>
        </p:nvSpPr>
        <p:spPr>
          <a:xfrm>
            <a:off x="467544" y="1772816"/>
            <a:ext cx="8229600" cy="4065315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s-SV" i="1" dirty="0" smtClean="0"/>
              <a:t>Primeramente los talleres son capacitaciones donde se trabaja de manera dinámica con los docentes de primero y segundo ciclo de educación básica y directores de Centros Escolares Públicos, la  educación fiscal,  para que tengan herramientas al impartir los temas de fiscalidad que se reflejan en los libros de texto de estudios sociales.</a:t>
            </a:r>
            <a:r>
              <a:rPr lang="es-ES" i="1" dirty="0"/>
              <a:t> </a:t>
            </a:r>
            <a:endParaRPr lang="es-SV" i="1" dirty="0"/>
          </a:p>
          <a:p>
            <a:pPr marL="0" indent="0" algn="just">
              <a:buFont typeface="Arial" panose="020B0604020202020204" pitchFamily="34" charset="0"/>
              <a:buNone/>
            </a:pPr>
            <a:endParaRPr lang="es-SV" i="1" dirty="0"/>
          </a:p>
        </p:txBody>
      </p:sp>
    </p:spTree>
    <p:extLst>
      <p:ext uri="{BB962C8B-B14F-4D97-AF65-F5344CB8AC3E}">
        <p14:creationId xmlns:p14="http://schemas.microsoft.com/office/powerpoint/2010/main" val="19575417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3 Título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SV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¿Cómo lo </a:t>
            </a:r>
            <a:r>
              <a:rPr lang="es-SV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coordinamos</a:t>
            </a:r>
            <a:r>
              <a:rPr lang="es-SV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es-SV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4 Marcador de contenido"/>
          <p:cNvSpPr txBox="1">
            <a:spLocks/>
          </p:cNvSpPr>
          <p:nvPr/>
        </p:nvSpPr>
        <p:spPr>
          <a:xfrm>
            <a:off x="467544" y="1268760"/>
            <a:ext cx="8229600" cy="4569371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es-SV" i="1" dirty="0" smtClean="0"/>
              <a:t>Los talleres de Educación Fiscal, se han trabajado de manera conjunta con el Ministerio de Educación desde el 2009 a la fecha.</a:t>
            </a:r>
          </a:p>
          <a:p>
            <a:pPr marL="0" indent="0" algn="just">
              <a:buFont typeface="Arial" panose="020B0604020202020204" pitchFamily="34" charset="0"/>
              <a:buNone/>
            </a:pPr>
            <a:endParaRPr lang="es-SV" i="1" dirty="0" smtClean="0"/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es-SV" i="1" dirty="0" smtClean="0"/>
              <a:t>Cuando se iniciaron nosotros llevamos la propuesta de nuestro plan de trabajo, explicando los objetivos, el alcance, etc. Y a la fecha año con año se realiza.</a:t>
            </a:r>
            <a:endParaRPr lang="es-SV" i="1" dirty="0"/>
          </a:p>
        </p:txBody>
      </p:sp>
    </p:spTree>
    <p:extLst>
      <p:ext uri="{BB962C8B-B14F-4D97-AF65-F5344CB8AC3E}">
        <p14:creationId xmlns:p14="http://schemas.microsoft.com/office/powerpoint/2010/main" val="5655453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SV" cap="none" dirty="0" smtClean="0"/>
              <a:t>Incorporación de la educación fiscal en educación media</a:t>
            </a:r>
            <a:endParaRPr lang="es-SV" cap="none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SV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Implementando estrategias para fortalecer la educación fiscal</a:t>
            </a:r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val="780142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SV" cap="none" dirty="0" smtClean="0"/>
              <a:t>Incorporación de la educación fiscal en el área básica</a:t>
            </a:r>
            <a:endParaRPr lang="es-SV" cap="none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SV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Implementando estrategias para fortalecer la educación fiscal</a:t>
            </a:r>
            <a:endParaRPr lang="es-SV" dirty="0"/>
          </a:p>
        </p:txBody>
      </p:sp>
    </p:spTree>
    <p:extLst>
      <p:ext uri="{BB962C8B-B14F-4D97-AF65-F5344CB8AC3E}">
        <p14:creationId xmlns:p14="http://schemas.microsoft.com/office/powerpoint/2010/main" val="993729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83568" y="216024"/>
            <a:ext cx="7704856" cy="908720"/>
          </a:xfrm>
        </p:spPr>
        <p:txBody>
          <a:bodyPr>
            <a:noAutofit/>
          </a:bodyPr>
          <a:lstStyle/>
          <a:p>
            <a:r>
              <a:rPr lang="es-SV" sz="2800" b="1" i="1" cap="none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Adecuación demanda productiva y oferta educativa</a:t>
            </a:r>
            <a:endParaRPr lang="es-SV" sz="2800" b="1" dirty="0">
              <a:solidFill>
                <a:srgbClr val="0070C0"/>
              </a:solidFill>
            </a:endParaRPr>
          </a:p>
        </p:txBody>
      </p:sp>
      <p:grpSp>
        <p:nvGrpSpPr>
          <p:cNvPr id="3" name="2 Grupo"/>
          <p:cNvGrpSpPr/>
          <p:nvPr/>
        </p:nvGrpSpPr>
        <p:grpSpPr>
          <a:xfrm>
            <a:off x="539552" y="1268760"/>
            <a:ext cx="8064896" cy="4896544"/>
            <a:chOff x="611560" y="1268760"/>
            <a:chExt cx="8064896" cy="4896544"/>
          </a:xfrm>
        </p:grpSpPr>
        <p:sp>
          <p:nvSpPr>
            <p:cNvPr id="4" name="3 Rectángulo redondeado"/>
            <p:cNvSpPr/>
            <p:nvPr/>
          </p:nvSpPr>
          <p:spPr>
            <a:xfrm>
              <a:off x="3131840" y="2960948"/>
              <a:ext cx="3024336" cy="1404156"/>
            </a:xfrm>
            <a:prstGeom prst="roundRect">
              <a:avLst/>
            </a:prstGeom>
            <a:noFill/>
            <a:ln>
              <a:solidFill>
                <a:srgbClr val="00B05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SV"/>
            </a:p>
          </p:txBody>
        </p:sp>
        <p:grpSp>
          <p:nvGrpSpPr>
            <p:cNvPr id="5" name="4 Grupo"/>
            <p:cNvGrpSpPr/>
            <p:nvPr/>
          </p:nvGrpSpPr>
          <p:grpSpPr>
            <a:xfrm>
              <a:off x="1619672" y="4437112"/>
              <a:ext cx="6048672" cy="1440160"/>
              <a:chOff x="1619672" y="4005064"/>
              <a:chExt cx="6048672" cy="1440160"/>
            </a:xfrm>
          </p:grpSpPr>
          <p:sp>
            <p:nvSpPr>
              <p:cNvPr id="6" name="5 Rectángulo redondeado"/>
              <p:cNvSpPr/>
              <p:nvPr/>
            </p:nvSpPr>
            <p:spPr>
              <a:xfrm>
                <a:off x="1619672" y="4005064"/>
                <a:ext cx="3024336" cy="1440160"/>
              </a:xfrm>
              <a:prstGeom prst="roundRect">
                <a:avLst/>
              </a:prstGeom>
              <a:noFill/>
              <a:ln>
                <a:solidFill>
                  <a:schemeClr val="accent6">
                    <a:lumMod val="75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SV"/>
              </a:p>
            </p:txBody>
          </p:sp>
          <p:sp>
            <p:nvSpPr>
              <p:cNvPr id="7" name="6 Rectángulo redondeado"/>
              <p:cNvSpPr/>
              <p:nvPr/>
            </p:nvSpPr>
            <p:spPr>
              <a:xfrm>
                <a:off x="4644008" y="4005064"/>
                <a:ext cx="3024336" cy="1440160"/>
              </a:xfrm>
              <a:prstGeom prst="roundRect">
                <a:avLst/>
              </a:prstGeom>
              <a:noFill/>
              <a:ln>
                <a:solidFill>
                  <a:schemeClr val="accent6">
                    <a:lumMod val="75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SV"/>
              </a:p>
            </p:txBody>
          </p:sp>
        </p:grpSp>
        <p:sp>
          <p:nvSpPr>
            <p:cNvPr id="8" name="7 Rectángulo redondeado"/>
            <p:cNvSpPr/>
            <p:nvPr/>
          </p:nvSpPr>
          <p:spPr>
            <a:xfrm>
              <a:off x="2411760" y="1484784"/>
              <a:ext cx="4320480" cy="1404156"/>
            </a:xfrm>
            <a:prstGeom prst="roundRect">
              <a:avLst/>
            </a:prstGeom>
            <a:noFill/>
            <a:ln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SV"/>
            </a:p>
          </p:txBody>
        </p:sp>
        <p:sp>
          <p:nvSpPr>
            <p:cNvPr id="9" name="8 Rectángulo redondeado"/>
            <p:cNvSpPr/>
            <p:nvPr/>
          </p:nvSpPr>
          <p:spPr>
            <a:xfrm>
              <a:off x="3419872" y="1268760"/>
              <a:ext cx="2304256" cy="504056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SV" dirty="0" smtClean="0"/>
                <a:t>Actividad Laboral</a:t>
              </a:r>
              <a:endParaRPr lang="es-SV" dirty="0"/>
            </a:p>
          </p:txBody>
        </p:sp>
        <p:sp>
          <p:nvSpPr>
            <p:cNvPr id="10" name="9 Rectángulo redondeado"/>
            <p:cNvSpPr/>
            <p:nvPr/>
          </p:nvSpPr>
          <p:spPr>
            <a:xfrm>
              <a:off x="1403648" y="1916832"/>
              <a:ext cx="2304256" cy="504056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SV" dirty="0" smtClean="0"/>
                <a:t>Procesos Productivos</a:t>
              </a:r>
              <a:endParaRPr lang="es-SV" dirty="0"/>
            </a:p>
          </p:txBody>
        </p:sp>
        <p:sp>
          <p:nvSpPr>
            <p:cNvPr id="11" name="10 Rectángulo redondeado"/>
            <p:cNvSpPr/>
            <p:nvPr/>
          </p:nvSpPr>
          <p:spPr>
            <a:xfrm>
              <a:off x="5436096" y="1916832"/>
              <a:ext cx="2304256" cy="504056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SV" dirty="0" smtClean="0"/>
                <a:t>Organización del Trabajo</a:t>
              </a:r>
              <a:endParaRPr lang="es-SV" dirty="0"/>
            </a:p>
          </p:txBody>
        </p:sp>
        <p:sp>
          <p:nvSpPr>
            <p:cNvPr id="12" name="11 Rectángulo redondeado"/>
            <p:cNvSpPr/>
            <p:nvPr/>
          </p:nvSpPr>
          <p:spPr>
            <a:xfrm>
              <a:off x="3491880" y="2636912"/>
              <a:ext cx="2304256" cy="504056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SV" dirty="0" smtClean="0"/>
                <a:t>Perfil Requerido</a:t>
              </a:r>
              <a:endParaRPr lang="es-SV" dirty="0"/>
            </a:p>
          </p:txBody>
        </p:sp>
        <p:sp>
          <p:nvSpPr>
            <p:cNvPr id="13" name="12 Rectángulo redondeado"/>
            <p:cNvSpPr/>
            <p:nvPr/>
          </p:nvSpPr>
          <p:spPr>
            <a:xfrm>
              <a:off x="3491880" y="4149080"/>
              <a:ext cx="2304256" cy="504056"/>
            </a:xfrm>
            <a:prstGeom prst="round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SV" dirty="0" smtClean="0"/>
                <a:t>Perfil de Competencias</a:t>
              </a:r>
              <a:endParaRPr lang="es-SV" dirty="0"/>
            </a:p>
          </p:txBody>
        </p:sp>
        <p:sp>
          <p:nvSpPr>
            <p:cNvPr id="14" name="13 Rectángulo redondeado"/>
            <p:cNvSpPr/>
            <p:nvPr/>
          </p:nvSpPr>
          <p:spPr>
            <a:xfrm>
              <a:off x="3491880" y="4869160"/>
              <a:ext cx="2304256" cy="504056"/>
            </a:xfrm>
            <a:prstGeom prst="round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SV" dirty="0" smtClean="0"/>
                <a:t>Aptitudes</a:t>
              </a:r>
              <a:endParaRPr lang="es-SV" dirty="0"/>
            </a:p>
          </p:txBody>
        </p:sp>
        <p:sp>
          <p:nvSpPr>
            <p:cNvPr id="15" name="14 Rectángulo redondeado"/>
            <p:cNvSpPr/>
            <p:nvPr/>
          </p:nvSpPr>
          <p:spPr>
            <a:xfrm>
              <a:off x="3491880" y="5661248"/>
              <a:ext cx="2304256" cy="504056"/>
            </a:xfrm>
            <a:prstGeom prst="round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SV" dirty="0" smtClean="0"/>
                <a:t>Instituciones Educativas</a:t>
              </a:r>
              <a:endParaRPr lang="es-SV" dirty="0"/>
            </a:p>
          </p:txBody>
        </p:sp>
        <p:sp>
          <p:nvSpPr>
            <p:cNvPr id="16" name="15 Rectángulo redondeado"/>
            <p:cNvSpPr/>
            <p:nvPr/>
          </p:nvSpPr>
          <p:spPr>
            <a:xfrm>
              <a:off x="6372200" y="4869160"/>
              <a:ext cx="2304256" cy="504056"/>
            </a:xfrm>
            <a:prstGeom prst="round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SV" dirty="0" smtClean="0"/>
                <a:t>Valores</a:t>
              </a:r>
              <a:endParaRPr lang="es-SV" dirty="0"/>
            </a:p>
          </p:txBody>
        </p:sp>
        <p:sp>
          <p:nvSpPr>
            <p:cNvPr id="17" name="16 Rectángulo redondeado"/>
            <p:cNvSpPr/>
            <p:nvPr/>
          </p:nvSpPr>
          <p:spPr>
            <a:xfrm>
              <a:off x="611560" y="4869160"/>
              <a:ext cx="2304256" cy="504056"/>
            </a:xfrm>
            <a:prstGeom prst="round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SV" dirty="0" smtClean="0"/>
                <a:t>Conocimientos</a:t>
              </a:r>
            </a:p>
            <a:p>
              <a:pPr algn="ctr"/>
              <a:r>
                <a:rPr lang="es-SV" dirty="0" smtClean="0"/>
                <a:t>Capacidades</a:t>
              </a:r>
              <a:endParaRPr lang="es-SV" dirty="0"/>
            </a:p>
          </p:txBody>
        </p:sp>
        <p:sp>
          <p:nvSpPr>
            <p:cNvPr id="18" name="17 Rectángulo redondeado"/>
            <p:cNvSpPr/>
            <p:nvPr/>
          </p:nvSpPr>
          <p:spPr>
            <a:xfrm>
              <a:off x="3491880" y="3356992"/>
              <a:ext cx="2304256" cy="504056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SV" dirty="0" smtClean="0"/>
                <a:t>Recurso Humano Cualificado</a:t>
              </a:r>
              <a:endParaRPr lang="es-SV" dirty="0"/>
            </a:p>
          </p:txBody>
        </p:sp>
      </p:grpSp>
    </p:spTree>
    <p:extLst>
      <p:ext uri="{BB962C8B-B14F-4D97-AF65-F5344CB8AC3E}">
        <p14:creationId xmlns:p14="http://schemas.microsoft.com/office/powerpoint/2010/main" val="729533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10" name="Round Same Side Corner Rectangle 66"/>
          <p:cNvSpPr>
            <a:spLocks/>
          </p:cNvSpPr>
          <p:nvPr/>
        </p:nvSpPr>
        <p:spPr bwMode="auto">
          <a:xfrm>
            <a:off x="395536" y="980728"/>
            <a:ext cx="3639348" cy="1276764"/>
          </a:xfrm>
          <a:custGeom>
            <a:avLst/>
            <a:gdLst>
              <a:gd name="T0" fmla="*/ 84667 w 2514600"/>
              <a:gd name="T1" fmla="*/ 0 h 304800"/>
              <a:gd name="T2" fmla="*/ 2429932 w 2514600"/>
              <a:gd name="T3" fmla="*/ 0 h 304800"/>
              <a:gd name="T4" fmla="*/ 2514600 w 2514600"/>
              <a:gd name="T5" fmla="*/ 84667 h 304800"/>
              <a:gd name="T6" fmla="*/ 2514600 w 2514600"/>
              <a:gd name="T7" fmla="*/ 304800 h 304800"/>
              <a:gd name="T8" fmla="*/ 2514600 w 2514600"/>
              <a:gd name="T9" fmla="*/ 304800 h 304800"/>
              <a:gd name="T10" fmla="*/ 0 w 2514600"/>
              <a:gd name="T11" fmla="*/ 304800 h 304800"/>
              <a:gd name="T12" fmla="*/ 0 w 2514600"/>
              <a:gd name="T13" fmla="*/ 304800 h 304800"/>
              <a:gd name="T14" fmla="*/ 0 w 2514600"/>
              <a:gd name="T15" fmla="*/ 84667 h 304800"/>
              <a:gd name="T16" fmla="*/ 84667 w 2514600"/>
              <a:gd name="T17" fmla="*/ 0 h 30480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514600"/>
              <a:gd name="T28" fmla="*/ 0 h 304800"/>
              <a:gd name="T29" fmla="*/ 2514600 w 2514600"/>
              <a:gd name="T30" fmla="*/ 304800 h 304800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514600" h="304800">
                <a:moveTo>
                  <a:pt x="84667" y="0"/>
                </a:moveTo>
                <a:lnTo>
                  <a:pt x="2429933" y="0"/>
                </a:lnTo>
                <a:cubicBezTo>
                  <a:pt x="2476693" y="0"/>
                  <a:pt x="2514600" y="37907"/>
                  <a:pt x="2514600" y="84667"/>
                </a:cubicBezTo>
                <a:lnTo>
                  <a:pt x="2514600" y="304800"/>
                </a:lnTo>
                <a:lnTo>
                  <a:pt x="0" y="304800"/>
                </a:lnTo>
                <a:lnTo>
                  <a:pt x="0" y="84667"/>
                </a:lnTo>
                <a:cubicBezTo>
                  <a:pt x="0" y="37907"/>
                  <a:pt x="37907" y="0"/>
                  <a:pt x="84667" y="0"/>
                </a:cubicBezTo>
                <a:close/>
              </a:path>
            </a:pathLst>
          </a:cu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1588" indent="12700" algn="ctr">
              <a:lnSpc>
                <a:spcPct val="114000"/>
              </a:lnSpc>
            </a:pPr>
            <a:r>
              <a:rPr lang="es-ES" sz="2000" b="1" i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Currículo Organizado por Áreas y Asignaturas Independientes</a:t>
            </a:r>
            <a:endParaRPr lang="nb-NO" sz="2000" b="1" i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54"/>
          <p:cNvSpPr txBox="1">
            <a:spLocks noChangeArrowheads="1"/>
          </p:cNvSpPr>
          <p:nvPr/>
        </p:nvSpPr>
        <p:spPr bwMode="auto">
          <a:xfrm>
            <a:off x="179512" y="116632"/>
            <a:ext cx="8640960" cy="4770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spcBef>
                <a:spcPct val="0"/>
              </a:spcBef>
              <a:buNone/>
              <a:defRPr sz="2800" b="1" i="1" cap="none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nb-NO" dirty="0" smtClean="0"/>
              <a:t>Proceso de implementación de oferta educativa nueva</a:t>
            </a:r>
            <a:endParaRPr lang="en-GB" dirty="0"/>
          </a:p>
        </p:txBody>
      </p:sp>
      <p:sp>
        <p:nvSpPr>
          <p:cNvPr id="11" name="Round Same Side Corner Rectangle 66"/>
          <p:cNvSpPr>
            <a:spLocks/>
          </p:cNvSpPr>
          <p:nvPr/>
        </p:nvSpPr>
        <p:spPr bwMode="auto">
          <a:xfrm>
            <a:off x="4749076" y="980728"/>
            <a:ext cx="4071396" cy="1276764"/>
          </a:xfrm>
          <a:custGeom>
            <a:avLst/>
            <a:gdLst>
              <a:gd name="T0" fmla="*/ 84667 w 2514600"/>
              <a:gd name="T1" fmla="*/ 0 h 304800"/>
              <a:gd name="T2" fmla="*/ 2429932 w 2514600"/>
              <a:gd name="T3" fmla="*/ 0 h 304800"/>
              <a:gd name="T4" fmla="*/ 2514600 w 2514600"/>
              <a:gd name="T5" fmla="*/ 84667 h 304800"/>
              <a:gd name="T6" fmla="*/ 2514600 w 2514600"/>
              <a:gd name="T7" fmla="*/ 304800 h 304800"/>
              <a:gd name="T8" fmla="*/ 2514600 w 2514600"/>
              <a:gd name="T9" fmla="*/ 304800 h 304800"/>
              <a:gd name="T10" fmla="*/ 0 w 2514600"/>
              <a:gd name="T11" fmla="*/ 304800 h 304800"/>
              <a:gd name="T12" fmla="*/ 0 w 2514600"/>
              <a:gd name="T13" fmla="*/ 304800 h 304800"/>
              <a:gd name="T14" fmla="*/ 0 w 2514600"/>
              <a:gd name="T15" fmla="*/ 84667 h 304800"/>
              <a:gd name="T16" fmla="*/ 84667 w 2514600"/>
              <a:gd name="T17" fmla="*/ 0 h 30480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514600"/>
              <a:gd name="T28" fmla="*/ 0 h 304800"/>
              <a:gd name="T29" fmla="*/ 2514600 w 2514600"/>
              <a:gd name="T30" fmla="*/ 304800 h 304800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514600" h="304800">
                <a:moveTo>
                  <a:pt x="84667" y="0"/>
                </a:moveTo>
                <a:lnTo>
                  <a:pt x="2429933" y="0"/>
                </a:lnTo>
                <a:cubicBezTo>
                  <a:pt x="2476693" y="0"/>
                  <a:pt x="2514600" y="37907"/>
                  <a:pt x="2514600" y="84667"/>
                </a:cubicBezTo>
                <a:lnTo>
                  <a:pt x="2514600" y="304800"/>
                </a:lnTo>
                <a:lnTo>
                  <a:pt x="0" y="304800"/>
                </a:lnTo>
                <a:lnTo>
                  <a:pt x="0" y="84667"/>
                </a:lnTo>
                <a:cubicBezTo>
                  <a:pt x="0" y="37907"/>
                  <a:pt x="37907" y="0"/>
                  <a:pt x="84667" y="0"/>
                </a:cubicBezTo>
                <a:close/>
              </a:path>
            </a:pathLst>
          </a:cu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1588" indent="12700" algn="ctr">
              <a:lnSpc>
                <a:spcPct val="114000"/>
              </a:lnSpc>
            </a:pPr>
            <a:r>
              <a:rPr lang="es-ES" sz="2000" b="1" i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Currículo  Integrado por proyectos de Enseñanza - Aprendizaje</a:t>
            </a:r>
            <a:endParaRPr lang="nb-NO" sz="2000" b="1" i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11 Rectángulo redondeado"/>
          <p:cNvSpPr/>
          <p:nvPr/>
        </p:nvSpPr>
        <p:spPr>
          <a:xfrm>
            <a:off x="467544" y="2060848"/>
            <a:ext cx="3024336" cy="360040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SV" dirty="0" smtClean="0">
                <a:solidFill>
                  <a:schemeClr val="tx1"/>
                </a:solidFill>
              </a:rPr>
              <a:t>Matemáticas</a:t>
            </a:r>
            <a:endParaRPr lang="es-SV" dirty="0">
              <a:solidFill>
                <a:schemeClr val="tx1"/>
              </a:solidFill>
            </a:endParaRPr>
          </a:p>
        </p:txBody>
      </p:sp>
      <p:sp>
        <p:nvSpPr>
          <p:cNvPr id="13" name="12 Rectángulo redondeado"/>
          <p:cNvSpPr/>
          <p:nvPr/>
        </p:nvSpPr>
        <p:spPr>
          <a:xfrm>
            <a:off x="467544" y="2492896"/>
            <a:ext cx="3024336" cy="360040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SV" dirty="0" smtClean="0">
                <a:solidFill>
                  <a:schemeClr val="tx1"/>
                </a:solidFill>
              </a:rPr>
              <a:t>Ciencias</a:t>
            </a:r>
            <a:endParaRPr lang="es-SV" dirty="0">
              <a:solidFill>
                <a:schemeClr val="tx1"/>
              </a:solidFill>
            </a:endParaRPr>
          </a:p>
        </p:txBody>
      </p:sp>
      <p:sp>
        <p:nvSpPr>
          <p:cNvPr id="14" name="13 Rectángulo redondeado"/>
          <p:cNvSpPr/>
          <p:nvPr/>
        </p:nvSpPr>
        <p:spPr>
          <a:xfrm>
            <a:off x="467544" y="2924944"/>
            <a:ext cx="3024336" cy="360040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SV" dirty="0" smtClean="0">
                <a:solidFill>
                  <a:schemeClr val="tx1"/>
                </a:solidFill>
              </a:rPr>
              <a:t>Lenguaje y Literatura</a:t>
            </a:r>
            <a:endParaRPr lang="es-SV" dirty="0">
              <a:solidFill>
                <a:schemeClr val="tx1"/>
              </a:solidFill>
            </a:endParaRPr>
          </a:p>
        </p:txBody>
      </p:sp>
      <p:sp>
        <p:nvSpPr>
          <p:cNvPr id="15" name="14 Rectángulo redondeado"/>
          <p:cNvSpPr/>
          <p:nvPr/>
        </p:nvSpPr>
        <p:spPr>
          <a:xfrm>
            <a:off x="467544" y="3356992"/>
            <a:ext cx="3024336" cy="360040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SV" dirty="0" smtClean="0">
                <a:solidFill>
                  <a:schemeClr val="tx1"/>
                </a:solidFill>
              </a:rPr>
              <a:t>Estudios Sociales</a:t>
            </a:r>
            <a:endParaRPr lang="es-SV" dirty="0">
              <a:solidFill>
                <a:schemeClr val="tx1"/>
              </a:solidFill>
            </a:endParaRPr>
          </a:p>
        </p:txBody>
      </p:sp>
      <p:sp>
        <p:nvSpPr>
          <p:cNvPr id="16" name="15 Rectángulo redondeado"/>
          <p:cNvSpPr/>
          <p:nvPr/>
        </p:nvSpPr>
        <p:spPr>
          <a:xfrm>
            <a:off x="467544" y="3789040"/>
            <a:ext cx="3024336" cy="360040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SV" dirty="0" smtClean="0">
                <a:solidFill>
                  <a:schemeClr val="tx1"/>
                </a:solidFill>
              </a:rPr>
              <a:t>Inglés</a:t>
            </a:r>
            <a:endParaRPr lang="es-SV" dirty="0">
              <a:solidFill>
                <a:schemeClr val="tx1"/>
              </a:solidFill>
            </a:endParaRPr>
          </a:p>
        </p:txBody>
      </p:sp>
      <p:sp>
        <p:nvSpPr>
          <p:cNvPr id="17" name="16 Rectángulo redondeado"/>
          <p:cNvSpPr/>
          <p:nvPr/>
        </p:nvSpPr>
        <p:spPr>
          <a:xfrm>
            <a:off x="467544" y="4221088"/>
            <a:ext cx="3024336" cy="360040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SV" dirty="0" smtClean="0">
                <a:solidFill>
                  <a:schemeClr val="tx1"/>
                </a:solidFill>
              </a:rPr>
              <a:t>Informática</a:t>
            </a:r>
            <a:endParaRPr lang="es-SV" dirty="0">
              <a:solidFill>
                <a:schemeClr val="tx1"/>
              </a:solidFill>
            </a:endParaRPr>
          </a:p>
        </p:txBody>
      </p:sp>
      <p:sp>
        <p:nvSpPr>
          <p:cNvPr id="18" name="17 Rectángulo redondeado"/>
          <p:cNvSpPr/>
          <p:nvPr/>
        </p:nvSpPr>
        <p:spPr>
          <a:xfrm>
            <a:off x="467544" y="4653136"/>
            <a:ext cx="3024336" cy="576064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SV" b="1" i="1" dirty="0" smtClean="0"/>
              <a:t>Tecnología</a:t>
            </a:r>
            <a:endParaRPr lang="es-SV" b="1" i="1" dirty="0"/>
          </a:p>
        </p:txBody>
      </p:sp>
      <p:sp>
        <p:nvSpPr>
          <p:cNvPr id="19" name="18 Rectángulo redondeado"/>
          <p:cNvSpPr/>
          <p:nvPr/>
        </p:nvSpPr>
        <p:spPr>
          <a:xfrm>
            <a:off x="467544" y="5949280"/>
            <a:ext cx="3024336" cy="648072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SV" sz="2000" b="1" i="1" dirty="0" smtClean="0"/>
              <a:t>Práctica de taller</a:t>
            </a:r>
            <a:endParaRPr lang="es-SV" sz="2000" b="1" i="1" dirty="0"/>
          </a:p>
        </p:txBody>
      </p:sp>
      <p:sp>
        <p:nvSpPr>
          <p:cNvPr id="20" name="19 Rectángulo redondeado"/>
          <p:cNvSpPr/>
          <p:nvPr/>
        </p:nvSpPr>
        <p:spPr>
          <a:xfrm>
            <a:off x="467544" y="5301208"/>
            <a:ext cx="3024336" cy="576064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SV" b="1" i="1" dirty="0" smtClean="0"/>
              <a:t>Laboratorio de Creatividad</a:t>
            </a:r>
            <a:endParaRPr lang="es-SV" b="1" i="1" dirty="0"/>
          </a:p>
        </p:txBody>
      </p:sp>
      <p:sp>
        <p:nvSpPr>
          <p:cNvPr id="21" name="20 Elipse"/>
          <p:cNvSpPr/>
          <p:nvPr/>
        </p:nvSpPr>
        <p:spPr>
          <a:xfrm>
            <a:off x="4151777" y="2182803"/>
            <a:ext cx="4752528" cy="4392488"/>
          </a:xfrm>
          <a:prstGeom prst="ellips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22" name="21 Elipse"/>
          <p:cNvSpPr/>
          <p:nvPr/>
        </p:nvSpPr>
        <p:spPr>
          <a:xfrm>
            <a:off x="4355976" y="2708920"/>
            <a:ext cx="4176464" cy="3816424"/>
          </a:xfrm>
          <a:prstGeom prst="ellips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23" name="22 Elipse"/>
          <p:cNvSpPr/>
          <p:nvPr/>
        </p:nvSpPr>
        <p:spPr>
          <a:xfrm>
            <a:off x="4580384" y="3068960"/>
            <a:ext cx="3520008" cy="3392760"/>
          </a:xfrm>
          <a:prstGeom prst="ellips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24" name="23 Elipse"/>
          <p:cNvSpPr/>
          <p:nvPr/>
        </p:nvSpPr>
        <p:spPr>
          <a:xfrm>
            <a:off x="4796408" y="3501008"/>
            <a:ext cx="2943944" cy="2888704"/>
          </a:xfrm>
          <a:prstGeom prst="ellips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  <p:sp>
        <p:nvSpPr>
          <p:cNvPr id="25" name="24 Elipse"/>
          <p:cNvSpPr/>
          <p:nvPr/>
        </p:nvSpPr>
        <p:spPr>
          <a:xfrm>
            <a:off x="5292080" y="4869160"/>
            <a:ext cx="1664568" cy="1448544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SV" dirty="0" smtClean="0"/>
              <a:t>Módulos</a:t>
            </a:r>
            <a:endParaRPr lang="es-SV" dirty="0"/>
          </a:p>
        </p:txBody>
      </p:sp>
      <p:sp>
        <p:nvSpPr>
          <p:cNvPr id="26" name="Round Same Side Corner Rectangle 66"/>
          <p:cNvSpPr>
            <a:spLocks/>
          </p:cNvSpPr>
          <p:nvPr/>
        </p:nvSpPr>
        <p:spPr bwMode="auto">
          <a:xfrm>
            <a:off x="1115616" y="476672"/>
            <a:ext cx="2376264" cy="857256"/>
          </a:xfrm>
          <a:custGeom>
            <a:avLst/>
            <a:gdLst>
              <a:gd name="T0" fmla="*/ 84667 w 2514600"/>
              <a:gd name="T1" fmla="*/ 0 h 304800"/>
              <a:gd name="T2" fmla="*/ 2429932 w 2514600"/>
              <a:gd name="T3" fmla="*/ 0 h 304800"/>
              <a:gd name="T4" fmla="*/ 2514600 w 2514600"/>
              <a:gd name="T5" fmla="*/ 84667 h 304800"/>
              <a:gd name="T6" fmla="*/ 2514600 w 2514600"/>
              <a:gd name="T7" fmla="*/ 304800 h 304800"/>
              <a:gd name="T8" fmla="*/ 2514600 w 2514600"/>
              <a:gd name="T9" fmla="*/ 304800 h 304800"/>
              <a:gd name="T10" fmla="*/ 0 w 2514600"/>
              <a:gd name="T11" fmla="*/ 304800 h 304800"/>
              <a:gd name="T12" fmla="*/ 0 w 2514600"/>
              <a:gd name="T13" fmla="*/ 304800 h 304800"/>
              <a:gd name="T14" fmla="*/ 0 w 2514600"/>
              <a:gd name="T15" fmla="*/ 84667 h 304800"/>
              <a:gd name="T16" fmla="*/ 84667 w 2514600"/>
              <a:gd name="T17" fmla="*/ 0 h 30480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514600"/>
              <a:gd name="T28" fmla="*/ 0 h 304800"/>
              <a:gd name="T29" fmla="*/ 2514600 w 2514600"/>
              <a:gd name="T30" fmla="*/ 304800 h 304800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514600" h="304800">
                <a:moveTo>
                  <a:pt x="84667" y="0"/>
                </a:moveTo>
                <a:lnTo>
                  <a:pt x="2429933" y="0"/>
                </a:lnTo>
                <a:cubicBezTo>
                  <a:pt x="2476693" y="0"/>
                  <a:pt x="2514600" y="37907"/>
                  <a:pt x="2514600" y="84667"/>
                </a:cubicBezTo>
                <a:lnTo>
                  <a:pt x="2514600" y="304800"/>
                </a:lnTo>
                <a:lnTo>
                  <a:pt x="0" y="304800"/>
                </a:lnTo>
                <a:lnTo>
                  <a:pt x="0" y="84667"/>
                </a:lnTo>
                <a:cubicBezTo>
                  <a:pt x="0" y="37907"/>
                  <a:pt x="37907" y="0"/>
                  <a:pt x="84667" y="0"/>
                </a:cubicBezTo>
                <a:close/>
              </a:path>
            </a:pathLst>
          </a:cu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1588" indent="12700">
              <a:lnSpc>
                <a:spcPct val="114000"/>
              </a:lnSpc>
            </a:pPr>
            <a:r>
              <a:rPr lang="es-ES" sz="3200" b="1" i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Tradicional</a:t>
            </a:r>
            <a:endParaRPr lang="nb-NO" sz="3200" b="1" i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Round Same Side Corner Rectangle 66"/>
          <p:cNvSpPr>
            <a:spLocks/>
          </p:cNvSpPr>
          <p:nvPr/>
        </p:nvSpPr>
        <p:spPr bwMode="auto">
          <a:xfrm>
            <a:off x="4932039" y="548680"/>
            <a:ext cx="3283297" cy="857256"/>
          </a:xfrm>
          <a:custGeom>
            <a:avLst/>
            <a:gdLst>
              <a:gd name="T0" fmla="*/ 84667 w 2514600"/>
              <a:gd name="T1" fmla="*/ 0 h 304800"/>
              <a:gd name="T2" fmla="*/ 2429932 w 2514600"/>
              <a:gd name="T3" fmla="*/ 0 h 304800"/>
              <a:gd name="T4" fmla="*/ 2514600 w 2514600"/>
              <a:gd name="T5" fmla="*/ 84667 h 304800"/>
              <a:gd name="T6" fmla="*/ 2514600 w 2514600"/>
              <a:gd name="T7" fmla="*/ 304800 h 304800"/>
              <a:gd name="T8" fmla="*/ 2514600 w 2514600"/>
              <a:gd name="T9" fmla="*/ 304800 h 304800"/>
              <a:gd name="T10" fmla="*/ 0 w 2514600"/>
              <a:gd name="T11" fmla="*/ 304800 h 304800"/>
              <a:gd name="T12" fmla="*/ 0 w 2514600"/>
              <a:gd name="T13" fmla="*/ 304800 h 304800"/>
              <a:gd name="T14" fmla="*/ 0 w 2514600"/>
              <a:gd name="T15" fmla="*/ 84667 h 304800"/>
              <a:gd name="T16" fmla="*/ 84667 w 2514600"/>
              <a:gd name="T17" fmla="*/ 0 h 30480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514600"/>
              <a:gd name="T28" fmla="*/ 0 h 304800"/>
              <a:gd name="T29" fmla="*/ 2514600 w 2514600"/>
              <a:gd name="T30" fmla="*/ 304800 h 304800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514600" h="304800">
                <a:moveTo>
                  <a:pt x="84667" y="0"/>
                </a:moveTo>
                <a:lnTo>
                  <a:pt x="2429933" y="0"/>
                </a:lnTo>
                <a:cubicBezTo>
                  <a:pt x="2476693" y="0"/>
                  <a:pt x="2514600" y="37907"/>
                  <a:pt x="2514600" y="84667"/>
                </a:cubicBezTo>
                <a:lnTo>
                  <a:pt x="2514600" y="304800"/>
                </a:lnTo>
                <a:lnTo>
                  <a:pt x="0" y="304800"/>
                </a:lnTo>
                <a:lnTo>
                  <a:pt x="0" y="84667"/>
                </a:lnTo>
                <a:cubicBezTo>
                  <a:pt x="0" y="37907"/>
                  <a:pt x="37907" y="0"/>
                  <a:pt x="84667" y="0"/>
                </a:cubicBezTo>
                <a:close/>
              </a:path>
            </a:pathLst>
          </a:cu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1588" indent="12700">
              <a:lnSpc>
                <a:spcPct val="114000"/>
              </a:lnSpc>
            </a:pPr>
            <a:r>
              <a:rPr lang="es-ES" sz="3200" b="1" i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Por Competencias </a:t>
            </a:r>
            <a:endParaRPr lang="nb-NO" sz="3200" b="1" i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1 Flecha derecha"/>
          <p:cNvSpPr/>
          <p:nvPr/>
        </p:nvSpPr>
        <p:spPr>
          <a:xfrm>
            <a:off x="3779911" y="5157192"/>
            <a:ext cx="371865" cy="86409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30472062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764704"/>
            <a:ext cx="2786782" cy="16331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39552" y="116632"/>
            <a:ext cx="7772400" cy="648072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s-SV" sz="3200" i="1" cap="none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Proceso de diseño curricular</a:t>
            </a:r>
            <a:endParaRPr lang="es-SV" sz="3200" i="1" cap="none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3 Diagrama"/>
          <p:cNvGraphicFramePr/>
          <p:nvPr>
            <p:extLst>
              <p:ext uri="{D42A27DB-BD31-4B8C-83A1-F6EECF244321}">
                <p14:modId xmlns:p14="http://schemas.microsoft.com/office/powerpoint/2010/main" val="793805522"/>
              </p:ext>
            </p:extLst>
          </p:nvPr>
        </p:nvGraphicFramePr>
        <p:xfrm>
          <a:off x="164075" y="980728"/>
          <a:ext cx="7072221" cy="47210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046149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 descr="Nueva image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652120" y="836712"/>
            <a:ext cx="3456384" cy="21998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23528" y="44624"/>
            <a:ext cx="7772400" cy="606276"/>
          </a:xfrm>
        </p:spPr>
        <p:txBody>
          <a:bodyPr>
            <a:normAutofit/>
          </a:bodyPr>
          <a:lstStyle/>
          <a:p>
            <a:pPr algn="ctr"/>
            <a:r>
              <a:rPr lang="es-SV" sz="3200" i="1" cap="none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Proceso de diseño curricular</a:t>
            </a:r>
            <a:endParaRPr lang="es-SV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  <p:graphicFrame>
        <p:nvGraphicFramePr>
          <p:cNvPr id="4" name="3 Diagrama"/>
          <p:cNvGraphicFramePr/>
          <p:nvPr>
            <p:extLst>
              <p:ext uri="{D42A27DB-BD31-4B8C-83A1-F6EECF244321}">
                <p14:modId xmlns:p14="http://schemas.microsoft.com/office/powerpoint/2010/main" val="2477179423"/>
              </p:ext>
            </p:extLst>
          </p:nvPr>
        </p:nvGraphicFramePr>
        <p:xfrm>
          <a:off x="179512" y="1340768"/>
          <a:ext cx="6552728" cy="44644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633371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1" name="Group 33"/>
          <p:cNvGrpSpPr>
            <a:grpSpLocks/>
          </p:cNvGrpSpPr>
          <p:nvPr/>
        </p:nvGrpSpPr>
        <p:grpSpPr bwMode="auto">
          <a:xfrm>
            <a:off x="6161088" y="2795588"/>
            <a:ext cx="917575" cy="298450"/>
            <a:chOff x="897" y="868"/>
            <a:chExt cx="578" cy="188"/>
          </a:xfrm>
        </p:grpSpPr>
        <p:sp>
          <p:nvSpPr>
            <p:cNvPr id="12" name="AutoShape 34"/>
            <p:cNvSpPr>
              <a:spLocks noChangeArrowheads="1"/>
            </p:cNvSpPr>
            <p:nvPr/>
          </p:nvSpPr>
          <p:spPr bwMode="auto">
            <a:xfrm>
              <a:off x="897" y="868"/>
              <a:ext cx="578" cy="188"/>
            </a:xfrm>
            <a:prstGeom prst="roundRect">
              <a:avLst>
                <a:gd name="adj" fmla="val 528"/>
              </a:avLst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  <p:grpSp>
          <p:nvGrpSpPr>
            <p:cNvPr id="9226" name="Group 35"/>
            <p:cNvGrpSpPr>
              <a:grpSpLocks/>
            </p:cNvGrpSpPr>
            <p:nvPr/>
          </p:nvGrpSpPr>
          <p:grpSpPr bwMode="auto">
            <a:xfrm>
              <a:off x="897" y="868"/>
              <a:ext cx="575" cy="186"/>
              <a:chOff x="897" y="868"/>
              <a:chExt cx="575" cy="186"/>
            </a:xfrm>
          </p:grpSpPr>
          <p:sp>
            <p:nvSpPr>
              <p:cNvPr id="14" name="AutoShape 36"/>
              <p:cNvSpPr>
                <a:spLocks noChangeArrowheads="1"/>
              </p:cNvSpPr>
              <p:nvPr/>
            </p:nvSpPr>
            <p:spPr bwMode="auto">
              <a:xfrm>
                <a:off x="897" y="868"/>
                <a:ext cx="575" cy="185"/>
              </a:xfrm>
              <a:prstGeom prst="roundRect">
                <a:avLst>
                  <a:gd name="adj" fmla="val 542"/>
                </a:avLst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s-E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  <a:cs typeface="+mn-cs"/>
                </a:endParaRPr>
              </a:p>
            </p:txBody>
          </p:sp>
          <p:grpSp>
            <p:nvGrpSpPr>
              <p:cNvPr id="9228" name="Group 37"/>
              <p:cNvGrpSpPr>
                <a:grpSpLocks/>
              </p:cNvGrpSpPr>
              <p:nvPr/>
            </p:nvGrpSpPr>
            <p:grpSpPr bwMode="auto">
              <a:xfrm>
                <a:off x="897" y="868"/>
                <a:ext cx="573" cy="186"/>
                <a:chOff x="897" y="868"/>
                <a:chExt cx="573" cy="186"/>
              </a:xfrm>
            </p:grpSpPr>
            <p:sp>
              <p:nvSpPr>
                <p:cNvPr id="16" name="AutoShape 38"/>
                <p:cNvSpPr>
                  <a:spLocks noChangeArrowheads="1"/>
                </p:cNvSpPr>
                <p:nvPr/>
              </p:nvSpPr>
              <p:spPr bwMode="auto">
                <a:xfrm>
                  <a:off x="897" y="868"/>
                  <a:ext cx="573" cy="183"/>
                </a:xfrm>
                <a:prstGeom prst="roundRect">
                  <a:avLst>
                    <a:gd name="adj" fmla="val 546"/>
                  </a:avLst>
                </a:pr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s-E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cs typeface="+mn-cs"/>
                  </a:endParaRPr>
                </a:p>
              </p:txBody>
            </p:sp>
            <p:grpSp>
              <p:nvGrpSpPr>
                <p:cNvPr id="9230" name="Group 39"/>
                <p:cNvGrpSpPr>
                  <a:grpSpLocks/>
                </p:cNvGrpSpPr>
                <p:nvPr/>
              </p:nvGrpSpPr>
              <p:grpSpPr bwMode="auto">
                <a:xfrm>
                  <a:off x="897" y="868"/>
                  <a:ext cx="571" cy="186"/>
                  <a:chOff x="897" y="868"/>
                  <a:chExt cx="571" cy="186"/>
                </a:xfrm>
              </p:grpSpPr>
              <p:sp>
                <p:nvSpPr>
                  <p:cNvPr id="18" name="AutoShape 40"/>
                  <p:cNvSpPr>
                    <a:spLocks noChangeArrowheads="1"/>
                  </p:cNvSpPr>
                  <p:nvPr/>
                </p:nvSpPr>
                <p:spPr bwMode="auto">
                  <a:xfrm>
                    <a:off x="897" y="868"/>
                    <a:ext cx="571" cy="182"/>
                  </a:xfrm>
                  <a:prstGeom prst="roundRect">
                    <a:avLst>
                      <a:gd name="adj" fmla="val 546"/>
                    </a:avLst>
                  </a:prstGeom>
                  <a:noFill/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s-ES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cs typeface="+mn-cs"/>
                    </a:endParaRPr>
                  </a:p>
                </p:txBody>
              </p:sp>
              <p:grpSp>
                <p:nvGrpSpPr>
                  <p:cNvPr id="9232" name="Group 41"/>
                  <p:cNvGrpSpPr>
                    <a:grpSpLocks/>
                  </p:cNvGrpSpPr>
                  <p:nvPr/>
                </p:nvGrpSpPr>
                <p:grpSpPr bwMode="auto">
                  <a:xfrm>
                    <a:off x="897" y="868"/>
                    <a:ext cx="570" cy="186"/>
                    <a:chOff x="897" y="868"/>
                    <a:chExt cx="570" cy="186"/>
                  </a:xfrm>
                </p:grpSpPr>
                <p:sp>
                  <p:nvSpPr>
                    <p:cNvPr id="20" name="AutoShape 4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897" y="868"/>
                      <a:ext cx="570" cy="182"/>
                    </a:xfrm>
                    <a:prstGeom prst="roundRect">
                      <a:avLst>
                        <a:gd name="adj" fmla="val 546"/>
                      </a:avLst>
                    </a:prstGeom>
                    <a:noFill/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pPr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s-ES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cs typeface="+mn-cs"/>
                      </a:endParaRPr>
                    </a:p>
                  </p:txBody>
                </p:sp>
                <p:sp>
                  <p:nvSpPr>
                    <p:cNvPr id="21" name="AutoShape 4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25" y="868"/>
                      <a:ext cx="115" cy="186"/>
                    </a:xfrm>
                    <a:prstGeom prst="roundRect">
                      <a:avLst>
                        <a:gd name="adj" fmla="val 546"/>
                      </a:avLst>
                    </a:prstGeom>
                    <a:noFill/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 wrap="none" lIns="90000" tIns="46800" rIns="90000" bIns="46800">
                      <a:spAutoFit/>
                    </a:bodyPr>
                    <a:lstStyle/>
                    <a:p>
                      <a:pPr algn="ctr" fontAlgn="auto">
                        <a:lnSpc>
                          <a:spcPct val="9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Font typeface="Arial" pitchFamily="34" charset="0"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/>
                      </a:pPr>
                      <a:endParaRPr lang="en-GB" sz="1400" dirty="0">
                        <a:solidFill>
                          <a:srgbClr val="FFFF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cs typeface="+mn-cs"/>
                      </a:endParaRPr>
                    </a:p>
                  </p:txBody>
                </p:sp>
              </p:grpSp>
            </p:grpSp>
          </p:grpSp>
        </p:grpSp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86" y="332656"/>
            <a:ext cx="7364005" cy="4397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537" y="4725144"/>
            <a:ext cx="7372057" cy="1715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Rectángulo redondeado"/>
          <p:cNvSpPr/>
          <p:nvPr/>
        </p:nvSpPr>
        <p:spPr>
          <a:xfrm>
            <a:off x="6705601" y="144016"/>
            <a:ext cx="2435315" cy="184482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SV" sz="1400" dirty="0"/>
              <a:t>El Perfil de egreso es</a:t>
            </a:r>
            <a:r>
              <a:rPr lang="es-SV" sz="1400" dirty="0" smtClean="0"/>
              <a:t>:</a:t>
            </a:r>
          </a:p>
          <a:p>
            <a:endParaRPr lang="es-SV" sz="1400" dirty="0"/>
          </a:p>
          <a:p>
            <a:pPr algn="just"/>
            <a:r>
              <a:rPr lang="es-SV" sz="1400" i="1" dirty="0"/>
              <a:t>Conjunto de rasgos: conocimientos, habilidades, actitudes y/o competencias que caracterizan al egresado al terminar el plan de estudios</a:t>
            </a:r>
            <a:r>
              <a:rPr lang="es-SV" sz="1400" i="1" dirty="0" smtClean="0"/>
              <a:t>.</a:t>
            </a:r>
            <a:endParaRPr lang="es-SV" sz="1400" i="1" dirty="0"/>
          </a:p>
        </p:txBody>
      </p:sp>
    </p:spTree>
    <p:extLst>
      <p:ext uri="{BB962C8B-B14F-4D97-AF65-F5344CB8AC3E}">
        <p14:creationId xmlns:p14="http://schemas.microsoft.com/office/powerpoint/2010/main" val="2213592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 redondeado"/>
          <p:cNvSpPr/>
          <p:nvPr/>
        </p:nvSpPr>
        <p:spPr>
          <a:xfrm>
            <a:off x="179512" y="197768"/>
            <a:ext cx="3096344" cy="3087216"/>
          </a:xfrm>
          <a:prstGeom prst="roundRect">
            <a:avLst>
              <a:gd name="adj" fmla="val 12579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SV" sz="2000" dirty="0"/>
              <a:t>La malla curricular se puede definir como:</a:t>
            </a:r>
          </a:p>
          <a:p>
            <a:pPr algn="just"/>
            <a:r>
              <a:rPr lang="es-SV" sz="2000" i="1" dirty="0"/>
              <a:t>Conjunto de materias o módulos agrupados por líneas de formación o áreas de estudio, en orden al perfil de egreso y distribuidas en el tiempo o duración del plan de estudios</a:t>
            </a:r>
            <a:r>
              <a:rPr lang="es-SV" sz="2000" i="1" dirty="0" smtClean="0"/>
              <a:t>.</a:t>
            </a:r>
            <a:endParaRPr lang="es-SV" sz="2000" i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88640"/>
            <a:ext cx="5503143" cy="6396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209" y="3418490"/>
            <a:ext cx="4298950" cy="251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5058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1 Título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850106"/>
          </a:xfrm>
          <a:noFill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/>
          <a:p>
            <a:r>
              <a:rPr lang="es-CO" sz="3600" b="1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Fases del proyecto</a:t>
            </a:r>
          </a:p>
        </p:txBody>
      </p:sp>
      <p:pic>
        <p:nvPicPr>
          <p:cNvPr id="120835" name="3 Imagen" descr="nuestro-equipo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05263"/>
            <a:ext cx="2284413" cy="285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Elipse"/>
          <p:cNvSpPr/>
          <p:nvPr/>
        </p:nvSpPr>
        <p:spPr>
          <a:xfrm>
            <a:off x="3492500" y="2852738"/>
            <a:ext cx="2808288" cy="1439862"/>
          </a:xfrm>
          <a:prstGeom prst="ellipse">
            <a:avLst/>
          </a:prstGeom>
          <a:solidFill>
            <a:srgbClr val="FF0000"/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" sz="2400" b="1" dirty="0">
                <a:solidFill>
                  <a:schemeClr val="bg1"/>
                </a:solidFill>
                <a:latin typeface="Century Gothic" pitchFamily="34" charset="0"/>
              </a:rPr>
              <a:t>PROYECTO FORMATIVO</a:t>
            </a:r>
          </a:p>
        </p:txBody>
      </p:sp>
      <p:pic>
        <p:nvPicPr>
          <p:cNvPr id="120837" name="5 Imagen" descr="nursekarienteringcomputny1.g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3789363"/>
            <a:ext cx="3068637" cy="306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6 Rectángulo redondeado"/>
          <p:cNvSpPr/>
          <p:nvPr/>
        </p:nvSpPr>
        <p:spPr>
          <a:xfrm>
            <a:off x="1187450" y="1989138"/>
            <a:ext cx="1728788" cy="503237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CO" b="1" dirty="0">
                <a:solidFill>
                  <a:schemeClr val="tx1"/>
                </a:solidFill>
              </a:rPr>
              <a:t>INFORMAR</a:t>
            </a:r>
          </a:p>
        </p:txBody>
      </p:sp>
      <p:sp>
        <p:nvSpPr>
          <p:cNvPr id="8" name="7 Rectángulo redondeado"/>
          <p:cNvSpPr/>
          <p:nvPr/>
        </p:nvSpPr>
        <p:spPr>
          <a:xfrm>
            <a:off x="0" y="3357563"/>
            <a:ext cx="2339975" cy="5032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CO" b="1" dirty="0"/>
              <a:t>COMPETENCIAS</a:t>
            </a:r>
          </a:p>
        </p:txBody>
      </p:sp>
      <p:sp>
        <p:nvSpPr>
          <p:cNvPr id="9" name="8 Rectángulo redondeado"/>
          <p:cNvSpPr/>
          <p:nvPr/>
        </p:nvSpPr>
        <p:spPr>
          <a:xfrm>
            <a:off x="4140200" y="1268413"/>
            <a:ext cx="1800225" cy="50482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CO" b="1" dirty="0">
                <a:solidFill>
                  <a:schemeClr val="tx1"/>
                </a:solidFill>
              </a:rPr>
              <a:t>PLANIFICAR</a:t>
            </a:r>
          </a:p>
        </p:txBody>
      </p:sp>
      <p:sp>
        <p:nvSpPr>
          <p:cNvPr id="10" name="9 Rectángulo redondeado"/>
          <p:cNvSpPr/>
          <p:nvPr/>
        </p:nvSpPr>
        <p:spPr>
          <a:xfrm>
            <a:off x="7380288" y="2205038"/>
            <a:ext cx="1512887" cy="503237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CO" b="1" dirty="0">
                <a:solidFill>
                  <a:schemeClr val="tx1"/>
                </a:solidFill>
              </a:rPr>
              <a:t>DECIDIR</a:t>
            </a:r>
          </a:p>
        </p:txBody>
      </p:sp>
      <p:sp>
        <p:nvSpPr>
          <p:cNvPr id="11" name="10 Rectángulo redondeado"/>
          <p:cNvSpPr/>
          <p:nvPr/>
        </p:nvSpPr>
        <p:spPr>
          <a:xfrm>
            <a:off x="7488238" y="3573463"/>
            <a:ext cx="1655762" cy="503237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CO" b="1" dirty="0">
                <a:solidFill>
                  <a:schemeClr val="tx1"/>
                </a:solidFill>
              </a:rPr>
              <a:t>REALIZAR</a:t>
            </a:r>
          </a:p>
        </p:txBody>
      </p:sp>
      <p:sp>
        <p:nvSpPr>
          <p:cNvPr id="12" name="11 Rectángulo redondeado"/>
          <p:cNvSpPr/>
          <p:nvPr/>
        </p:nvSpPr>
        <p:spPr>
          <a:xfrm>
            <a:off x="4140200" y="5445125"/>
            <a:ext cx="1871663" cy="50482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CO" b="1" dirty="0">
                <a:solidFill>
                  <a:schemeClr val="tx1"/>
                </a:solidFill>
              </a:rPr>
              <a:t>CONTROLAR</a:t>
            </a:r>
          </a:p>
        </p:txBody>
      </p:sp>
      <p:sp>
        <p:nvSpPr>
          <p:cNvPr id="13" name="12 Rectángulo redondeado"/>
          <p:cNvSpPr/>
          <p:nvPr/>
        </p:nvSpPr>
        <p:spPr>
          <a:xfrm>
            <a:off x="1547813" y="4652963"/>
            <a:ext cx="1584325" cy="50482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CO" b="1">
                <a:solidFill>
                  <a:schemeClr val="tx1"/>
                </a:solidFill>
              </a:rPr>
              <a:t>VALORAR</a:t>
            </a:r>
            <a:endParaRPr lang="es-CO" b="1" dirty="0">
              <a:solidFill>
                <a:schemeClr val="tx1"/>
              </a:solidFill>
            </a:endParaRPr>
          </a:p>
        </p:txBody>
      </p:sp>
      <p:cxnSp>
        <p:nvCxnSpPr>
          <p:cNvPr id="14" name="13 Forma"/>
          <p:cNvCxnSpPr>
            <a:stCxn id="7" idx="0"/>
            <a:endCxn id="9" idx="1"/>
          </p:cNvCxnSpPr>
          <p:nvPr/>
        </p:nvCxnSpPr>
        <p:spPr>
          <a:xfrm rot="5400000" flipH="1" flipV="1">
            <a:off x="2861468" y="710407"/>
            <a:ext cx="468313" cy="2089150"/>
          </a:xfrm>
          <a:prstGeom prst="curvedConnector2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14 Forma"/>
          <p:cNvCxnSpPr>
            <a:stCxn id="9" idx="3"/>
            <a:endCxn id="10" idx="0"/>
          </p:cNvCxnSpPr>
          <p:nvPr/>
        </p:nvCxnSpPr>
        <p:spPr>
          <a:xfrm>
            <a:off x="5940425" y="1520825"/>
            <a:ext cx="2195513" cy="684213"/>
          </a:xfrm>
          <a:prstGeom prst="curvedConnector2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15 Conector curvado"/>
          <p:cNvCxnSpPr>
            <a:stCxn id="10" idx="2"/>
            <a:endCxn id="11" idx="0"/>
          </p:cNvCxnSpPr>
          <p:nvPr/>
        </p:nvCxnSpPr>
        <p:spPr>
          <a:xfrm rot="16200000" flipH="1">
            <a:off x="7793038" y="3051175"/>
            <a:ext cx="865188" cy="179387"/>
          </a:xfrm>
          <a:prstGeom prst="curvedConnector3">
            <a:avLst>
              <a:gd name="adj1" fmla="val 4648"/>
            </a:avLst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16 Forma"/>
          <p:cNvCxnSpPr>
            <a:stCxn id="11" idx="2"/>
            <a:endCxn id="12" idx="3"/>
          </p:cNvCxnSpPr>
          <p:nvPr/>
        </p:nvCxnSpPr>
        <p:spPr>
          <a:xfrm rot="5400000">
            <a:off x="6353175" y="3735388"/>
            <a:ext cx="1620838" cy="2303462"/>
          </a:xfrm>
          <a:prstGeom prst="curvedConnector2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88 Conector curvado"/>
          <p:cNvCxnSpPr>
            <a:stCxn id="12" idx="1"/>
            <a:endCxn id="13" idx="2"/>
          </p:cNvCxnSpPr>
          <p:nvPr/>
        </p:nvCxnSpPr>
        <p:spPr>
          <a:xfrm rot="10800000">
            <a:off x="2339975" y="5157788"/>
            <a:ext cx="1800225" cy="539750"/>
          </a:xfrm>
          <a:prstGeom prst="curvedConnector2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92 Conector curvado"/>
          <p:cNvCxnSpPr>
            <a:stCxn id="13" idx="1"/>
            <a:endCxn id="8" idx="2"/>
          </p:cNvCxnSpPr>
          <p:nvPr/>
        </p:nvCxnSpPr>
        <p:spPr>
          <a:xfrm rot="10800000">
            <a:off x="1169988" y="3860800"/>
            <a:ext cx="377825" cy="1044575"/>
          </a:xfrm>
          <a:prstGeom prst="curvedConnector2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19 Forma"/>
          <p:cNvCxnSpPr>
            <a:stCxn id="5" idx="2"/>
            <a:endCxn id="7" idx="2"/>
          </p:cNvCxnSpPr>
          <p:nvPr/>
        </p:nvCxnSpPr>
        <p:spPr>
          <a:xfrm rot="10800000">
            <a:off x="2051050" y="2492375"/>
            <a:ext cx="1441450" cy="1081088"/>
          </a:xfrm>
          <a:prstGeom prst="curvedConnector2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20 Conector recto de flecha"/>
          <p:cNvCxnSpPr/>
          <p:nvPr/>
        </p:nvCxnSpPr>
        <p:spPr>
          <a:xfrm flipV="1">
            <a:off x="2339975" y="3644900"/>
            <a:ext cx="1223963" cy="36513"/>
          </a:xfrm>
          <a:prstGeom prst="straightConnector1">
            <a:avLst/>
          </a:prstGeom>
          <a:ln w="38100">
            <a:prstDash val="sysDash"/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853" name="23 CuadroTexto"/>
          <p:cNvSpPr txBox="1">
            <a:spLocks noChangeArrowheads="1"/>
          </p:cNvSpPr>
          <p:nvPr/>
        </p:nvSpPr>
        <p:spPr bwMode="auto">
          <a:xfrm>
            <a:off x="3348038" y="4508500"/>
            <a:ext cx="3600450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s-CO"/>
              <a:t>Vigilancia tecnológica</a:t>
            </a:r>
          </a:p>
        </p:txBody>
      </p:sp>
    </p:spTree>
    <p:extLst>
      <p:ext uri="{BB962C8B-B14F-4D97-AF65-F5344CB8AC3E}">
        <p14:creationId xmlns:p14="http://schemas.microsoft.com/office/powerpoint/2010/main" val="4006586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71707" y="1166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s-SV" b="1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Oferta Educativa de Educación Secundaria</a:t>
            </a:r>
            <a:endParaRPr lang="es-SV" b="1" i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4" t="13814" r="2544" b="7303"/>
          <a:stretch/>
        </p:blipFill>
        <p:spPr bwMode="auto">
          <a:xfrm>
            <a:off x="94846" y="3356992"/>
            <a:ext cx="4536504" cy="2268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3230" y="1429076"/>
            <a:ext cx="2145274" cy="4880244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1123" y="1442045"/>
            <a:ext cx="2143125" cy="486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726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1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9447113"/>
              </p:ext>
            </p:extLst>
          </p:nvPr>
        </p:nvGraphicFramePr>
        <p:xfrm>
          <a:off x="928662" y="1357298"/>
          <a:ext cx="6406269" cy="4689772"/>
        </p:xfrm>
        <a:graphic>
          <a:graphicData uri="http://schemas.openxmlformats.org/drawingml/2006/table">
            <a:tbl>
              <a:tblPr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3130728"/>
                <a:gridCol w="1094720"/>
                <a:gridCol w="1086101"/>
                <a:gridCol w="1094720"/>
              </a:tblGrid>
              <a:tr h="482017"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600" i="1" dirty="0">
                          <a:latin typeface="+mn-lt"/>
                          <a:ea typeface="Calibri"/>
                          <a:cs typeface="Times New Roman"/>
                        </a:rPr>
                        <a:t>ASIGNATURAS o MÓDULOS</a:t>
                      </a:r>
                      <a:endParaRPr lang="en-US" sz="2400" i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600" i="1" dirty="0">
                          <a:latin typeface="+mn-lt"/>
                          <a:ea typeface="Calibri"/>
                          <a:cs typeface="Times New Roman"/>
                        </a:rPr>
                        <a:t>Año de Estudio</a:t>
                      </a:r>
                      <a:endParaRPr lang="en-US" sz="2400" i="1" dirty="0"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600" i="1" dirty="0">
                          <a:latin typeface="+mn-lt"/>
                          <a:ea typeface="Calibri"/>
                          <a:cs typeface="Times New Roman"/>
                        </a:rPr>
                        <a:t>(horas clase por semana)</a:t>
                      </a:r>
                      <a:endParaRPr lang="en-US" sz="2400" i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410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600" i="1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Times New Roman"/>
                        </a:rPr>
                        <a:t>40 </a:t>
                      </a:r>
                      <a:r>
                        <a:rPr lang="es-SV" sz="1600" i="1" dirty="0" err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Times New Roman"/>
                        </a:rPr>
                        <a:t>Sem</a:t>
                      </a:r>
                      <a:endParaRPr lang="en-US" sz="2400" i="1" dirty="0">
                        <a:solidFill>
                          <a:schemeClr val="bg1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410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600" i="1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Times New Roman"/>
                        </a:rPr>
                        <a:t>1° año</a:t>
                      </a:r>
                      <a:endParaRPr lang="en-US" sz="2400" i="1">
                        <a:solidFill>
                          <a:schemeClr val="bg1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600" i="1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Times New Roman"/>
                        </a:rPr>
                        <a:t>2° año</a:t>
                      </a:r>
                      <a:endParaRPr lang="en-US" sz="2400" i="1" dirty="0">
                        <a:solidFill>
                          <a:schemeClr val="bg1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600" i="1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Times New Roman"/>
                        </a:rPr>
                        <a:t>3°  año</a:t>
                      </a:r>
                      <a:endParaRPr lang="en-US" sz="2400" i="1" dirty="0">
                        <a:solidFill>
                          <a:schemeClr val="bg1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241009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600" i="1" dirty="0">
                          <a:latin typeface="+mn-lt"/>
                          <a:ea typeface="Calibri"/>
                          <a:cs typeface="Times New Roman"/>
                        </a:rPr>
                        <a:t>COMPETENCIAS CLAVE (CON APLICACIÓN AL ÁREA TÉCNICA)</a:t>
                      </a:r>
                      <a:endParaRPr lang="en-US" sz="2400" i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4100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600" b="1" i="1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Times New Roman"/>
                        </a:rPr>
                        <a:t>Lenguaje y Literatura</a:t>
                      </a:r>
                      <a:endParaRPr lang="en-US" sz="2400" b="1" i="1" dirty="0">
                        <a:solidFill>
                          <a:schemeClr val="bg1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600" i="1">
                          <a:latin typeface="+mn-lt"/>
                          <a:ea typeface="Calibri"/>
                          <a:cs typeface="Times New Roman"/>
                        </a:rPr>
                        <a:t>5</a:t>
                      </a:r>
                      <a:endParaRPr lang="en-US" sz="2400" i="1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600" i="1">
                          <a:latin typeface="+mn-lt"/>
                          <a:ea typeface="Calibri"/>
                          <a:cs typeface="Times New Roman"/>
                        </a:rPr>
                        <a:t>5</a:t>
                      </a:r>
                      <a:endParaRPr lang="en-US" sz="2400" i="1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SV" sz="1600" i="1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100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600" b="1" i="1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Times New Roman"/>
                        </a:rPr>
                        <a:t>Matemáticas</a:t>
                      </a:r>
                      <a:endParaRPr lang="en-US" sz="2400" b="1" i="1" dirty="0">
                        <a:solidFill>
                          <a:schemeClr val="bg1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600" i="1">
                          <a:latin typeface="+mn-lt"/>
                          <a:ea typeface="Calibri"/>
                          <a:cs typeface="Times New Roman"/>
                        </a:rPr>
                        <a:t>6</a:t>
                      </a:r>
                      <a:endParaRPr lang="en-US" sz="2400" i="1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600" i="1">
                          <a:latin typeface="+mn-lt"/>
                          <a:ea typeface="Calibri"/>
                          <a:cs typeface="Times New Roman"/>
                        </a:rPr>
                        <a:t>6</a:t>
                      </a:r>
                      <a:endParaRPr lang="en-US" sz="2400" i="1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SV" sz="1600" i="1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100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600" b="1" i="1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Times New Roman"/>
                        </a:rPr>
                        <a:t>Ciencias Naturales</a:t>
                      </a:r>
                      <a:endParaRPr lang="en-US" sz="2400" b="1" i="1" dirty="0">
                        <a:solidFill>
                          <a:schemeClr val="bg1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600" i="1">
                          <a:latin typeface="+mn-lt"/>
                          <a:ea typeface="Calibri"/>
                          <a:cs typeface="Times New Roman"/>
                        </a:rPr>
                        <a:t>6</a:t>
                      </a:r>
                      <a:endParaRPr lang="en-US" sz="2400" i="1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600" i="1">
                          <a:latin typeface="+mn-lt"/>
                          <a:ea typeface="Calibri"/>
                          <a:cs typeface="Times New Roman"/>
                        </a:rPr>
                        <a:t>6</a:t>
                      </a:r>
                      <a:endParaRPr lang="en-US" sz="2400" i="1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SV" sz="1600" i="1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100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600" b="1" i="1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Times New Roman"/>
                        </a:rPr>
                        <a:t>Estudios Sociales y Cívica</a:t>
                      </a:r>
                      <a:endParaRPr lang="en-US" sz="2400" b="1" i="1" dirty="0">
                        <a:solidFill>
                          <a:schemeClr val="bg1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600" i="1">
                          <a:latin typeface="+mn-lt"/>
                          <a:ea typeface="Calibri"/>
                          <a:cs typeface="Times New Roman"/>
                        </a:rPr>
                        <a:t>5</a:t>
                      </a:r>
                      <a:endParaRPr lang="en-US" sz="2400" i="1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600" i="1">
                          <a:latin typeface="+mn-lt"/>
                          <a:ea typeface="Calibri"/>
                          <a:cs typeface="Times New Roman"/>
                        </a:rPr>
                        <a:t>5</a:t>
                      </a:r>
                      <a:endParaRPr lang="en-US" sz="2400" i="1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SV" sz="1600" i="1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100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600" b="1" i="1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Times New Roman"/>
                        </a:rPr>
                        <a:t>Idioma Extranjero</a:t>
                      </a:r>
                      <a:endParaRPr lang="en-US" sz="2400" b="1" i="1" dirty="0">
                        <a:solidFill>
                          <a:schemeClr val="bg1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600" i="1" dirty="0">
                          <a:latin typeface="+mn-lt"/>
                          <a:ea typeface="Calibri"/>
                          <a:cs typeface="Times New Roman"/>
                        </a:rPr>
                        <a:t>3</a:t>
                      </a:r>
                      <a:endParaRPr lang="en-US" sz="2400" i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600" i="1">
                          <a:latin typeface="+mn-lt"/>
                          <a:ea typeface="Calibri"/>
                          <a:cs typeface="Times New Roman"/>
                        </a:rPr>
                        <a:t>3</a:t>
                      </a:r>
                      <a:endParaRPr lang="en-US" sz="2400" i="1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SV" sz="1600" i="1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100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600" b="1" i="1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Times New Roman"/>
                        </a:rPr>
                        <a:t>Informática Educativa</a:t>
                      </a:r>
                      <a:endParaRPr lang="en-US" sz="2400" b="1" i="1" dirty="0">
                        <a:solidFill>
                          <a:schemeClr val="bg1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i="1" kern="1200" dirty="0" smtClean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/>
                        </a:rPr>
                        <a:t>2</a:t>
                      </a:r>
                      <a:endParaRPr lang="en-US" sz="1600" i="1" kern="1200" dirty="0">
                        <a:solidFill>
                          <a:schemeClr val="tx1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400" i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SV" sz="1600" i="1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100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600" b="1" i="1" dirty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Times New Roman"/>
                        </a:rPr>
                        <a:t>Orientación para la Vida</a:t>
                      </a:r>
                      <a:endParaRPr lang="en-US" sz="2400" b="1" i="1" dirty="0">
                        <a:solidFill>
                          <a:schemeClr val="bg1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400" i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600" i="1" dirty="0" smtClean="0">
                          <a:latin typeface="+mn-lt"/>
                          <a:ea typeface="Calibri"/>
                          <a:cs typeface="Times New Roman"/>
                        </a:rPr>
                        <a:t>2</a:t>
                      </a:r>
                      <a:endParaRPr lang="en-US" sz="2400" i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SV" sz="1600" i="1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1009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600" i="1" dirty="0">
                          <a:latin typeface="+mn-lt"/>
                          <a:ea typeface="Calibri"/>
                          <a:cs typeface="Times New Roman"/>
                        </a:rPr>
                        <a:t>COMPETENCIAS TÉCNICAS</a:t>
                      </a:r>
                      <a:endParaRPr lang="en-US" sz="2400" i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835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600" i="1" dirty="0">
                          <a:latin typeface="+mn-lt"/>
                          <a:ea typeface="Calibri"/>
                          <a:cs typeface="Times New Roman"/>
                        </a:rPr>
                        <a:t>Módulos  Técnicos</a:t>
                      </a:r>
                      <a:endParaRPr lang="en-US" sz="2400" i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600" i="1" dirty="0" smtClean="0">
                          <a:latin typeface="+mn-lt"/>
                          <a:ea typeface="Calibri"/>
                          <a:cs typeface="Times New Roman"/>
                        </a:rPr>
                        <a:t>18</a:t>
                      </a:r>
                      <a:endParaRPr lang="en-US" sz="2400" i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i="1" kern="1200" dirty="0" smtClean="0">
                          <a:solidFill>
                            <a:schemeClr val="tx1"/>
                          </a:solidFill>
                          <a:latin typeface="+mn-lt"/>
                          <a:ea typeface="Calibri"/>
                          <a:cs typeface="Times New Roman"/>
                        </a:rPr>
                        <a:t>18</a:t>
                      </a:r>
                      <a:endParaRPr lang="en-US" sz="1600" i="1" kern="1200" dirty="0">
                        <a:solidFill>
                          <a:schemeClr val="tx1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600" i="1" dirty="0" smtClean="0">
                          <a:latin typeface="+mn-lt"/>
                          <a:ea typeface="Calibri"/>
                          <a:cs typeface="Times New Roman"/>
                        </a:rPr>
                        <a:t>30</a:t>
                      </a:r>
                      <a:endParaRPr lang="en-US" sz="2400" i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1009">
                <a:tc>
                  <a:txBody>
                    <a:bodyPr/>
                    <a:lstStyle/>
                    <a:p>
                      <a:pPr marL="731520" indent="-731520" algn="just"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s-SV" sz="1600" b="1" i="1" kern="0">
                          <a:solidFill>
                            <a:srgbClr val="243F60"/>
                          </a:solidFill>
                          <a:latin typeface="+mn-lt"/>
                          <a:ea typeface="Calibri"/>
                        </a:rPr>
                        <a:t>TOTALES</a:t>
                      </a:r>
                      <a:endParaRPr lang="en-US" sz="1800" b="1" i="1" kern="50">
                        <a:solidFill>
                          <a:srgbClr val="243F60"/>
                        </a:solidFill>
                        <a:latin typeface="+mn-lt"/>
                        <a:ea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6225" algn="l"/>
                          <a:tab pos="355600" algn="ctr"/>
                        </a:tabLst>
                      </a:pPr>
                      <a:r>
                        <a:rPr lang="es-SV" sz="1600" i="1" dirty="0" smtClean="0">
                          <a:latin typeface="+mn-lt"/>
                          <a:ea typeface="Calibri"/>
                          <a:cs typeface="Times New Roman"/>
                        </a:rPr>
                        <a:t>47</a:t>
                      </a:r>
                      <a:endParaRPr lang="en-US" sz="2400" i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600" i="1" dirty="0" smtClean="0">
                          <a:latin typeface="+mn-lt"/>
                          <a:ea typeface="Calibri"/>
                          <a:cs typeface="Times New Roman"/>
                        </a:rPr>
                        <a:t>47</a:t>
                      </a:r>
                      <a:endParaRPr lang="en-US" sz="2400" i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SV" sz="1600" i="1" dirty="0">
                          <a:latin typeface="+mn-lt"/>
                          <a:ea typeface="Calibri"/>
                          <a:cs typeface="Times New Roman"/>
                        </a:rPr>
                        <a:t>30</a:t>
                      </a:r>
                      <a:endParaRPr lang="en-US" sz="2400" i="1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TextBox 54"/>
          <p:cNvSpPr txBox="1">
            <a:spLocks noChangeArrowheads="1"/>
          </p:cNvSpPr>
          <p:nvPr/>
        </p:nvSpPr>
        <p:spPr bwMode="auto">
          <a:xfrm>
            <a:off x="179512" y="107921"/>
            <a:ext cx="8316416" cy="584775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nb-NO" sz="3200" b="1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Carga horaria de los nuevos planes de estudio</a:t>
            </a:r>
            <a:endParaRPr lang="en-GB" sz="3200" b="1" i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431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3" r="4033"/>
          <a:stretch/>
        </p:blipFill>
        <p:spPr>
          <a:xfrm>
            <a:off x="0" y="8250"/>
            <a:ext cx="9159986" cy="6849750"/>
          </a:xfrm>
          <a:prstGeom prst="rect">
            <a:avLst/>
          </a:prstGeom>
        </p:spPr>
      </p:pic>
      <p:sp>
        <p:nvSpPr>
          <p:cNvPr id="3" name="TextBox 54"/>
          <p:cNvSpPr txBox="1">
            <a:spLocks noChangeArrowheads="1"/>
          </p:cNvSpPr>
          <p:nvPr/>
        </p:nvSpPr>
        <p:spPr bwMode="auto">
          <a:xfrm>
            <a:off x="5644127" y="-99392"/>
            <a:ext cx="4400481" cy="1077218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nb-NO" sz="3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Ambientes de Aprendizaje</a:t>
            </a:r>
            <a:endParaRPr lang="en-GB" sz="32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358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979" y="4145720"/>
            <a:ext cx="3124200" cy="253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l="9811" t="4688" r="10154"/>
          <a:stretch>
            <a:fillRect/>
          </a:stretch>
        </p:blipFill>
        <p:spPr bwMode="auto">
          <a:xfrm>
            <a:off x="5960675" y="1027932"/>
            <a:ext cx="2214578" cy="2905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4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1" r="9229"/>
          <a:stretch>
            <a:fillRect/>
          </a:stretch>
        </p:blipFill>
        <p:spPr bwMode="auto">
          <a:xfrm>
            <a:off x="6715125" y="3820282"/>
            <a:ext cx="2428875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4439" y="3179545"/>
            <a:ext cx="2803525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8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72"/>
          <a:stretch/>
        </p:blipFill>
        <p:spPr bwMode="auto">
          <a:xfrm>
            <a:off x="148279" y="582358"/>
            <a:ext cx="1828800" cy="2579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9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57"/>
          <a:stretch/>
        </p:blipFill>
        <p:spPr bwMode="auto">
          <a:xfrm>
            <a:off x="1838650" y="1121842"/>
            <a:ext cx="1905000" cy="2458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54"/>
          <p:cNvSpPr txBox="1">
            <a:spLocks noChangeArrowheads="1"/>
          </p:cNvSpPr>
          <p:nvPr/>
        </p:nvSpPr>
        <p:spPr bwMode="auto">
          <a:xfrm>
            <a:off x="179512" y="44624"/>
            <a:ext cx="8316416" cy="1077218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nb-NO" sz="3200" b="1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Incorporación en documentos curriculares del Ministerio de Educación</a:t>
            </a:r>
            <a:endParaRPr lang="en-GB" sz="3200" b="1" i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" name="1 Flecha abajo"/>
          <p:cNvSpPr/>
          <p:nvPr/>
        </p:nvSpPr>
        <p:spPr>
          <a:xfrm>
            <a:off x="1475656" y="3652814"/>
            <a:ext cx="648072" cy="352250"/>
          </a:xfrm>
          <a:prstGeom prst="downArrow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3 Flecha derecha"/>
          <p:cNvSpPr/>
          <p:nvPr/>
        </p:nvSpPr>
        <p:spPr>
          <a:xfrm>
            <a:off x="3743650" y="5251413"/>
            <a:ext cx="324294" cy="697867"/>
          </a:xfrm>
          <a:prstGeom prst="rightArrow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11715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878904" y="116632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es-SV" b="1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Módulos de </a:t>
            </a:r>
            <a:r>
              <a:rPr lang="es-SV" b="1" i="1" dirty="0" err="1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Emprendedurismo</a:t>
            </a:r>
            <a:endParaRPr lang="es-SV" b="1" i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5" name="4 Marcador de contenido"/>
          <p:cNvGraphicFramePr>
            <a:graphicFrameLocks noGrp="1"/>
          </p:cNvGraphicFramePr>
          <p:nvPr>
            <p:ph idx="1"/>
          </p:nvPr>
        </p:nvGraphicFramePr>
        <p:xfrm>
          <a:off x="539552" y="3595464"/>
          <a:ext cx="8229600" cy="2209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38536"/>
                <a:gridCol w="4752528"/>
                <a:gridCol w="1738536"/>
              </a:tblGrid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SV" sz="1800" i="1" dirty="0">
                          <a:latin typeface="+mj-lt"/>
                          <a:ea typeface="Calibri"/>
                        </a:rPr>
                        <a:t>Módulo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SV" sz="1800" i="1" dirty="0">
                          <a:latin typeface="+mj-lt"/>
                          <a:ea typeface="Calibri"/>
                        </a:rPr>
                        <a:t>Nombre del Módulo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SV" sz="1800" i="1">
                          <a:latin typeface="+mj-lt"/>
                          <a:ea typeface="Calibri"/>
                        </a:rPr>
                        <a:t>Duración (horas)</a:t>
                      </a: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SV" sz="1800" i="1">
                          <a:latin typeface="+mj-lt"/>
                          <a:ea typeface="Calibri"/>
                        </a:rPr>
                        <a:t>Primer Año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SV" sz="1800" i="1" dirty="0" err="1">
                          <a:latin typeface="+mj-lt"/>
                          <a:ea typeface="Calibri"/>
                        </a:rPr>
                        <a:t>Emprendedurismo</a:t>
                      </a:r>
                      <a:r>
                        <a:rPr lang="es-SV" sz="1800" i="1" dirty="0">
                          <a:latin typeface="+mj-lt"/>
                          <a:ea typeface="Calibri"/>
                        </a:rPr>
                        <a:t> Colaborativo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SV" sz="1800" i="1" dirty="0">
                          <a:latin typeface="+mj-lt"/>
                          <a:ea typeface="Calibri"/>
                        </a:rPr>
                        <a:t>72</a:t>
                      </a: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SV" sz="1800" i="1">
                          <a:latin typeface="+mj-lt"/>
                          <a:ea typeface="Calibri"/>
                        </a:rPr>
                        <a:t>Segundo Año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SV" sz="1800" i="1">
                          <a:latin typeface="+mj-lt"/>
                          <a:ea typeface="Calibri"/>
                        </a:rPr>
                        <a:t>Diseño de Planes de Negocios en Asociatividad Cooperativa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SV" sz="1800" i="1" dirty="0">
                          <a:latin typeface="+mj-lt"/>
                          <a:ea typeface="Calibri"/>
                        </a:rPr>
                        <a:t>72</a:t>
                      </a: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SV" sz="1800" i="1">
                          <a:latin typeface="+mj-lt"/>
                          <a:ea typeface="Calibri"/>
                        </a:rPr>
                        <a:t>Tercer Año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SV" sz="1800" i="1">
                          <a:latin typeface="+mj-lt"/>
                          <a:ea typeface="Calibri"/>
                        </a:rPr>
                        <a:t>Puesta en  Marcha de la Microempresa en Asociatividad Cooperativa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SV" sz="1800" i="1" dirty="0">
                          <a:latin typeface="+mj-lt"/>
                          <a:ea typeface="Calibri"/>
                        </a:rPr>
                        <a:t>90</a:t>
                      </a: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SV" sz="1800" i="1">
                          <a:latin typeface="+mj-lt"/>
                          <a:ea typeface="Calibri"/>
                        </a:rPr>
                        <a:t> 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SV" sz="1800" i="1">
                          <a:latin typeface="+mj-lt"/>
                          <a:ea typeface="Calibri"/>
                        </a:rPr>
                        <a:t>Total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SV" sz="1800" i="1" dirty="0">
                          <a:latin typeface="+mj-lt"/>
                          <a:ea typeface="Calibri"/>
                        </a:rPr>
                        <a:t>234</a:t>
                      </a: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6" name="2 Marcador de contenido"/>
          <p:cNvSpPr txBox="1">
            <a:spLocks/>
          </p:cNvSpPr>
          <p:nvPr/>
        </p:nvSpPr>
        <p:spPr>
          <a:xfrm>
            <a:off x="457200" y="1196752"/>
            <a:ext cx="8363272" cy="23762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s-SV" sz="24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Generar oportunidades de empleo y auto empleo a la población de Bachilleres técnicos vocacionales y Técnico de Educación Superior, por medio de la </a:t>
            </a:r>
            <a:r>
              <a:rPr kumimoji="0" lang="es-SV" sz="2400" b="0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asociatividad</a:t>
            </a:r>
            <a:r>
              <a:rPr kumimoji="0" lang="es-SV" sz="24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cooperativa y la práctica de valores cooperativos, que les permita la inserción en el mundo productivo, la inclusión social y el desarrollo personal, familiar  y de sus comunidades.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s-SV" sz="2400" b="0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949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63" b="2632"/>
          <a:stretch>
            <a:fillRect/>
          </a:stretch>
        </p:blipFill>
        <p:spPr>
          <a:xfrm>
            <a:off x="395536" y="764704"/>
            <a:ext cx="7883990" cy="5616624"/>
          </a:xfrm>
          <a:prstGeom prst="rect">
            <a:avLst/>
          </a:prstGeom>
        </p:spPr>
      </p:pic>
      <p:pic>
        <p:nvPicPr>
          <p:cNvPr id="3" name="10 Imagen" descr="logoEF.bmp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537856"/>
            <a:ext cx="1656184" cy="1667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54"/>
          <p:cNvSpPr txBox="1">
            <a:spLocks noChangeArrowheads="1"/>
          </p:cNvSpPr>
          <p:nvPr/>
        </p:nvSpPr>
        <p:spPr bwMode="auto">
          <a:xfrm>
            <a:off x="179512" y="44624"/>
            <a:ext cx="8316416" cy="1077218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nb-NO" sz="3200" b="1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El reto de los Ministerios de Educación y Ministerio de Hacienda</a:t>
            </a:r>
            <a:endParaRPr lang="en-GB" sz="3200" b="1" i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TextBox 54"/>
          <p:cNvSpPr txBox="1">
            <a:spLocks noChangeArrowheads="1"/>
          </p:cNvSpPr>
          <p:nvPr/>
        </p:nvSpPr>
        <p:spPr bwMode="auto">
          <a:xfrm>
            <a:off x="3707904" y="5796553"/>
            <a:ext cx="4788024" cy="584775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nb-NO" sz="3200" b="1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Trabajo en Equipo</a:t>
            </a:r>
            <a:endParaRPr lang="en-GB" sz="3200" b="1" i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0219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AutoShape 2" descr="data:image/jpeg;base64,/9j/4AAQSkZJRgABAQAAAQABAAD/2wCEAAkGBhQQEBQUEBQUFBQUFhQYFBUQFBQUFBQWFRAVFRUUFRYXHCYeFxojGhQXHy8gIycpLCwsFR4xNjArNSYrLCkBCQoKDgwOGg8PGikkHyQpKTQsLC4pLCwtLSwsLSksLCwsLyksKSopLCksLCwtLCwsLCksLCwtKSwsLCksLCksLP/AABEIALABHgMBIgACEQEDEQH/xAAcAAABBQEBAQAAAAAAAAAAAAAAAwQFBgcCAQj/xABOEAACAQMCAgYGBQcHCwQDAAABAgMABBESIQUTBhQiMUFRBzJhcYGRI0JyocEzUmKCkrHRFUNUc6Kj8BYXJERTY5OUsrPTNMLS4TWDhP/EABoBAAIDAQEAAAAAAAAAAAAAAAACAQMEBQb/xAA2EQABBAEDAAgDBwQDAQAAAAABAAIDERIEITETIjJBYXGBoVGx4QUUQpHB0fAjUnLxYpKiFf/aAAwDAQACEQMRAD8AvXFOHyvxeWS2fTPDZ2pRWJ5Uoa5vNcMo8m0jDDdSAdxkFyeNPxL6C3EsAG17IwKSQb9q1jb/AGrfnrkKpDA5ZDUlb2Tjic0pU8trW2RW2wXS4umZfPYSKfjU2FxVpf8ARRSpXRBok4VYCRCw5qrGFPqvz3CMcncD4/GpmTpRmeWGG3nleFlD6OWqANEJFYO7gHv06fWyO4AgmK4NwiZOH2MbxkPHPG0inGVUTuxJ3x3EH41M8GtXS4vWdSFkmjaMnHaUWcCEjH6SsN/KpdRLifH5oTS/47bzWQlmjdo+fDG0TACSOcXkcaq4DYykukkgkELkZGMvLzjxWV44YJZ2jUNJyjEoXUMqmZXXLEb4G2O8jIzDcW4PK9tcKsZLPf28qgY3jS5tXZxv3ARsf1aW6SQqZXZILxZwgEVxZ6RzDpYqjHXpIUk7Trp7W3fU02vz/RCc8Q45MtzbqkExR+YSMwDmYiBGzSArgncHHdTu96QaJVhjhlmmKB2jj5Y5SEkBpXdgq5IIABJOk4BAJDK7adOoyzRmR41YXPVl1hZHt8Myr6xTWCNskZHhk0y4hw4C7NzLavNFPFEG0jM1u8evZ4w3bQh/qZIYHYg5CgDvQpUdLIxBNLIkkZtsc+KUIJI8qGGSGKEFWB1BiO/fY13/AC3zCwNvPySjkTHQEcKuSMa9a6hnBKjOPDbMVNwxXtboW9o8JkCAcwKHn0nOdOokKASO1g7nbzs96hMTgDJKMAPMlTioOI4Qooceiht7blxyNzY06vBGA0pURBgN20qFXGWZgBtvuMqWvSIGZYZ4pLeR9XKEvLZJdK6mCPGzDUBk6Tg4BIBAJqJXh80HUJ1iaQwWxgmhUrzFEiwEumohWKtDgrncMcZIAK9xzL25tSsMkUNtKZmknXls78iWFYo4z2sfSlizADsgDOThsW/NCs2ago+lBky1vbXE0QOOanJVXwxVjGJJFZ1BB3xgj1dVTciZUjzBHzFVfgF3LZW0drLbTu9vGsaPbqrxzrGulHViwEZIAyJNOCTuRvSNApBSHRPjC23COHDS8kkkEKxRQgF5GEOo41EKoABJZiAPPcVOWHHxJMYJYpIJgutUl0ESICAXjdGZWwSARkEZGRggmq23RqSOz4Y8lu0z2tvyprcMokAkSIM8eWCs6tENiwyrNg5wDOcHt4TcBobKWPSjfTzKI8amGYlVm5hJwCTpC9kb+FO4N3PmhS3HP/Sz/wBVL/22qpcLseD8iLXBYluXHqLW8JJOgZJOjc5q38XiL28yqMs0cgAHiShAHzpjwziJSCJWhnDLGikaAdwgB8fOla4gbIK7v+PCKVYIopJ5SoYxw6By4ydIeRnZVRSQQBnJ0nAODiBtOOcu74lcTQyxCCztXeNuWXKxNfOShVypyBtv78VJXBltrx5hC8sM8cQYwgNLC8Wv1kzl0YP9XJBB2wchg/DZbyTiWY5IEubOG3ieYKNTabsM+gMWAHOXZsH2U7ca38N/UIVkveKLFAZmDFQqtgY1YbGO848aQ4jx8RSrDHHJPMy6+XDo7EerTzJGdlVFzkDfJ0tgHBxA3/EbieyEIsp1mKxrIr6BHHpK62EucSjsnTpyTkZC74kLpZLa+kuBE8sM8MUbGEBpIWgeZgSmdTowm+rkgr3b5ChgHKFIjir8oObaYOW08rMJfvPaLB9AXAzkt8M7V5w7jYleWN0aGSEIXSUoew4bRIGRiCp0OO/OUO1RvGb6aWOIxx3McRmIn0KBcGIRMQyKG1qpfSDga8ZwB3iKs+ENJcX8YhuYYbm0hhSaVgx2W6DPlpGcH6VcA7+JAqQ0EG/5uhTtn0nabQ8NrcSQuyhZgYFVkb+eCPIHMfjnTkjcAg11acSt4jfSY5Qhmzcu57LOLOBuYNztyzGPDdTt4lHhPGpUjjintZ1lXQjcpVeE4KoZEk1aRH9bDYbA9XO1Mbro9LNHxJAAjS3UU0Bc9hzDbWZXVjJCGSAo22cZqKF1x/tC44rxNZGiuLu1ultom1gyCHlo2RouZ4lcyYUd2V7GSzAEArMcT6TLDNFCsUs0k0byRiAIQVR41bUzMFUfSA5JxtjOSoLK+45PNA0cdlOs8ismmYRiGMsCuuSYMUdB39jUxGOz5KW3B3jvrUgFo4bGaEyHHrma00g+OSImPwpttr8e/wDn1UKQ4VxoTvJG0bwyxaS8cugtpfVokUoxVlbS2CD9Ug4NSdQttZOOJTylTy2trVFbbBdJ7pnXz2EiH9apqqnVeyZFFFFKhFFFFCEUUUUIRRXLNXmuppRa7orjXRropFruiuNdGuikWu6K410a6KRa7orjXRropFruiuNdGuikWu6K410a6KRa7orjXRropFruiuNdGuikWu6K410a6KRa7orjXRropFruiuNdGuikWu6K410a6KRa7orjXRropFruiuNdGuikWu6K410a6KRa7orjXRropFruiuNdeqaKRaRnfBpPmVxevhvgKb82rQ3ZUudRTvmUcymnNo5tTilzTvmUcymvNrzm0YozTvmUcymnNo5tGKM075lHMppzaObRijNO+ZRzKac2jm0YozTvmUcymnNo5tGKM075lHMppzaObRijNO+ZRzKac2jm0YozTvmUcymnNo5tGKM075lHMppzaObRijNO+ZRzKac2jm0YozTvmUcymnNo5tGKM075lHMppzaObRijNO+ZRzKac2jm0YozTvmUcymnNo5tGKnNO+ZRzKac2jm0YqM075lL27ZzUbzaeWLZB9/4UrhQTsdZTXiLdv4D8aba6W4ofpPgPxppqq5g6oWd56xSuujXSWqjVTUkySuujXSWqvVBPcCfdRSLSmqjXXXVCBlyqDzcgUi17AvfIXP+7G3z7qjnhSdudkprr0HPdv7qIeJRfVQfrHNSMV4CPL3UriR3J2gO70xEDH6p+VdG2Yd4x7yB+NK3dmzjZ2+DGqvxTo2G3IyfM99NHTuTXoq5i6MW1t+tfoVOvKi+tJEPtSIPxojcOuqN0kXOC0TBwD5EjurO7/o6y9wzTPh17NZya4WKn6ykZVx5MviPv8q2/c7FsdZXK/8Ap4uxlYR62tQ10a6jeC8fivRhPo5gO1Ex2PmYz4j2U+OxwayFpBo8rqNeHtyabCU10a6S1UaqilOSV10a6S1UaqKRklddGukHmA7yB7zio/ifSSC2IErbnfCgsQv5zY7hUEgblKXhu5Kl9dGuq/c9JC8phs4xPIAC7FtMMYPdqffJ9gpWF75GzNHBIniIC6yL7g+z/MVil+0NPE/Bzt10m/Z85ZmaFiwCQCfT96vuU3ro10iHzXuqtjS14DmmwVgNg0Urro10lqo1U1KMkrro10lqo1UUjJK66NdJaqNVFIySuujXSWqjVRSMkrrqQ4Ydj7/wqK1VJ8JPZb3/AIVXIOqrYj1k04ufpP1R+NMtVedJuP2dtJ/pVysbaQeWAWlIycEIuTg4Ph4VTeI+mG1jyLW2kmPg05EaH4bt8wKtja5zRQKrkb1iSQFdY0LeqCfcM11chYV1XEkcK+cjgE+4Z391Y7xX0r38+yyLAm/Zt1C7eRdst8QRVbPEmdtUjM7HvZ2LMfex3NaW6dx7Rr3Wd8jWjq7+y2q66e2ce0Qe4bzP0cefed/uNRF36QbiTaMpCvlGozj2s2fuxWbw31Pob321sj00TeRfmuRqNRqHbA0PDb6qyPxF3Op3Zj5uxY/fTu34pjvphwfgtxc4MMTspx2yNKe8M2AfhVw4b6NXODPKF/RiGo/tHYfI00ssDBTiFih0mre62A+Z+qZ2/EfbUxYXjN6gZvsgn91TfD+h9tD3R6j5yHUfl3D5VMKgAwAAPIbVyZdSw9kL0um0UzR/UcPRRtmkviMfaP8ACnxgyO1j4UrXuaxF1rqNYAKTGTg0bd4JpBui9sfWiVvtEn8alaKkSPHBKUwxu5aD6KMj6NWykEW8WQQQdC5BHcQT406urISDfY+BH+N6VkuVX1mA95FMp+PwJ60g+AY/uFSM3G9yoIijFbAegUbcW7RnDfAjuNJaqVuOm1mQQzMR/Vv/AAptb3Ec6l7Z9ar6ykEOnvU749tawHgddpHoueXxONRvB8Ad0pqqN47xxbWPUe07bRoO9m/gPE17xPiyW8Zkc7DYAd7N4KPbVKaR5pDNN659VfCNfBRWXV6kQN8VS957LefkuZ42nJe5PMc+GTpQfmoPCvYbVUBCqBnv8c+w58KVorzTpHONkqAxo7lN9AeILDKbZwAJCWif844AMbHxIA293urQpYABWPTxahscMCCrDvVgcgj41cuG+kCI2wa6dY5VyrrvlmH1lUbkHv27t6V2GDiW2SutoJXyPEO5Pd5fD0+Sk7nKy7nssAAPJgWJx7x/0UaqirHi5vG5qgrCB9HrGGdjkM+PzdJAHnk1Ia6732PHIzStDxXNeVqPtEYzlveAL8/5yltVGqkddGuurS59pbVXmqktdGuikWltVGqkddGuikWldVGqktdGuikWltVS3BT2W9/4VB66meAnst7x+6qph1VfAeusY9NP/wCV/wD54f8Arlqi1vfS30WLxG86xJcNGvLSPRGiluwznVrYkfX7tPhXXDvQ3w+LBdZJiPGaQ4PvWPSp+VaY9VGyMDwUyaZ73krAlGSFG7HuA3J9w8asfCfR3f3ONFu6Kfrz/RL8m7XyBr6E4bwK3thi3hiiH+7RV+ZA3p/Vb9cfwhM3RtHaKyPg3oLOxu7nH6Fsvd/+x+/9mr5wfoHZWmDFApYfXlzI+fMF86fhip+vayPnkfyVobDG3gLzFGKQvuIRwIXmkSNB3tKyoo+LHFUvjPplsYMiIvcMP9iuE/4j4BHtXVSMjc/shWOc1vJV7zXEs6oMuQoHeWIA+ZrD+K+mq7lyIVjt1/R+kf8AaYY/s1WrjpBLO2qaR5D5yMWx7gdh8K2R6F7u0aWGbXBnZFrd77p7aRbCTmHyhGr+16v31DTekzJ+jiwPN2yf2R/GsnhvafRXldCPQwjndcLUfaWqPZIHkP3Wn2/S9pO9h7lAH/3Uta8az4/Oss4eJJTiFXcjH5NSxHvx3VbOH8JuV/KmOIf72QaseYVcn54qqbTRN4ICt0uvnees0nx7ldhIkg3pnecEDd29MoJY09aVn/q0x97U5HSBV9VGP2mx+6sGDmnqLsGSNw69fzyUBxHo2D4VBfyfLA4eFmVl7ivf7vIj2GrjfdLBGpd1jVR4tk/AeZ9lQMPTa6mbUgSKL6oMY1t+kckgCrH686dv9TfwXLl0mnkf1CQfiAvJLccRZTIrRXCA6QQ3IlJ3z3dh/u/CJuLNo2KyKVYd4P8AjcVOt0ouj/OfJE/hTK+v5Z8c1tWO7KqCPiBXnNXLFM7NgI+S3NjDW0TZ+NVfmorRRop1yqOVWGkYpropANyZVl06kPZlXGoFD9bHmMA/CpHlUcqrI3GNwcErmE8Gip214rDJtHIjexWGflTrXVQm4Wjd6gHzXZgfMEU74RxN45BDOdQb8lIe84+o/t8jXodNr2ynFwoql2Te1+asmujVSWujVXUpRkltdGqkddGuikZJbXRrpHXXmqikZJfXXmuktdGuikZJXXU90dPYf7Q/dVc11YOjJyj/AGh+6qJx1Fp0xuQKaorJfSf0+vLK+5FtIqJyY3/JozamZwd2B27I8KoN30+4hKMPdzfqMI/+2BVceje8B1hbX6lrDivpSWdUGWIUebEAfM1X+Jekbh9vnXdRkjvWImVh+rGCa+cbm5eU5ld5D5yszn5sTSdaG6AfiKoOs+AWzcW9OsK5FtbySkdzSssSH5am+4VTeLel7iE+QjpbrnYQINWPIu+o/EYql0IpY6VBLHuVd2PuA3NaW6aJvd+aodqJHJS6unlbXM7yP+dK7SNjy1MSaTqwcO6AX04BW3dF/PuMQqPaeYQ2PcDU7wr0ZxFwlzfR68EmKzUyMQPzZXwuR4jSal08TDiXC/gq+jcd3e6oVSPCOj9zdn/RYJJR+ci4Tvx+UbCD4mtd4b0QsbbBitVkcY+kuyZmyO5gp7Cn7IFS01xI4wWOPzR2V92BtSmcnsj80YsHO/kqDwz0WyLveXMcX6EOZpMe07Kp+dWSz4BZwfk4TK35902v+7GE+6pLq1HVqTInk/oqz/xaB7/NDX7kaQdKjuVAEUDy0rgUhqpfq1NeJXK28Zd8+AVR6zMe5VHmaW2tFpHZckrp5goJYgAd5JwB8aipOPmQlbVDIfF27MQ+P1vcK7teBSXB5l53d6QKeyvlr/Ob/HsE0lmAAAAAO4AYArlT65x2jHqrY9M9+7th7/RV1ODM7B7lua47h3Rp7FXx+NP+r1KdWr3qtch7XPNu3W1kTWCmhRXV6Or1KdVo6tS9EU+Ki+r0dXqU6tR1ajokYqL6vR1epXq1edWo6JGKi+r034hw3mRkDZhuh/Ndd1P+POp3q1edWoEZBsKHRhwoqO4bf82JX7iRhh5MNmHzFOddR1zbNaSPKFLQSHVIqjLRNjeQDxU+NSsKB1DIQykZBG4Ir1GnnbIwfHvXKLHNOJSeuvddLdWo6tWiwjEpDXRrpfq1HVqLCMSkddea6X6tR1aiwjEpHXVk6KnsP9of9NQPV6sHRlMI/wBofurPqCMFq0jSJQqJ6R/R1dX99zoGtwnJjT6aRkbKs5Oyo23aFV+D0KXR9ee1X7LyP/7BW2XMY3ZiAANydgB7TTFb6AxtIssbRoCXdXVlUAZ3IO1VN1T2tDbW6SJhdZHusth9CDZ7d7GB5JA7H5lxj5VKW/oZtFIMk9y/sURoD81J++rlH0hg25vMgyMr1mNoww8MMRgn9HOr2Un9NdZ0BreAg9thi4kz3FFP5Jfaw1exe+lOrcfxKvFn4QCq0/RPhVqSot+dKRkRyyPK7eX0ZOlR7SAKfWAmjTCLDbg/UtYlQKPLV3sfbt7qn+H9HooFxEgGfWPe7nzdjux9pp11EVhmkkl2J91a2N3J9lULnhbSHMjM5/TJb5Z7qbTdGww8VI3Vl2ZT4FT4Grx1EUhywfUVn9q4C/tMQD8M1j+70bQ6Fp5VXR7mLtSFZkGNQWPTKB4lcHDEd+nG/hU5bqsihkIZT3FdxTp00/lI2VfzhpZR79JyPeRioxOGi6ndIyVtlP05Q4W4k2PLBH1QMayPWyF3wa3xTPbs7dUGEN7P5J1HEreqQcd+kg4+Vd9VpS/6GW8qgBOUyjCPb4iZPdgY+6oae24hY+pi/h8A3ZnTyyRnWPbufdV/TnvCh0ZZyNvDf25Tnil7HbKGlPrHCKoy7t4Kqjcn+NIcN4G7uJ7kDmfzcfesCn97nxb4Cl+jHRaUv1q/Oq4bOhDgrApPcoGwO/w9+TVp6qKqe90nPCeKEu6zh5D91DdVo6pUz1WjqoqrBasFDdVo6pUz1YUdWFGARgobqlHVamerCjqoowCMFDdVo6rUz1YUdVFGARgobqlHVKmerCjqoowCMFDdUo6pUz1UUdWowRgobqlVy94c9ixlhUvbk5mhXcx+ckQ8vEr/AIF86sKOrVLQWmwq5IA8KlrxQynTaRNL5yPmKEfrkZY+xQaXs52MnKnQRyblNLakkUd5RiBuPFSAR3929W3q1IXfCUlXD+BDKVOGRh3Mp8CP4g7EirxK+7tVfdiN7UT1WjqtOY7e5RtLLFMvg4YxP37Bk0lSceII9wpbWw9aGQe0cth9z5+6rOmQIgmHVaOq0+F3H461+1FKo+ZXFdLdQn+dj/bUfjU9MjoQo/qtSnCItKt7/wAK7SJW9VlPuINOIYtNI+TIUrY4sTa4vOHxzACVFcA5AcZGfPB2pA8Bt9QbkxalwQQigjByPDwO48jVV6ZelFeG3QgaBpCY0k1K4UYZnXGCP0D86gf8/sX9Ff8A4q/wqW6aRwsBM6SMGnVa1YrRpqJ6KdIBf2kdyqlBJrwpIbGiVk7x3+rn40w6cdNRwuOJ2iMvMcrhWC4wpbO49lVhji7EDdWlwAy7lZcUYqM6M8cF9aRXAQoJAx0k5I0uy9/6tSlKRRoqQb3XhFAFe0VCleYriKBUGFAUeSgAb7nYVF9KOlMPDoObcE4zpREwXkbGQqgkb4B3OwxWef5/l5mDadn+vHMx9jRjPxq5kEkgtoVbpGNO5Wt15iojot0nj4jbieEOq6ipWQAMrAAkbEg943BqYqogg0U4IIsIoqk9NPSfHw24WExNKxQO2lgukMxCjcHJOkn5edTfQ/pSnErYTopTtMrISGKMp7iR5qVb3MKcxODciNkoe0nG91N1F8e4g8KqUBwdWSsZkPZjLKgGQFLEYyxxtjvYVKVUOnPpCXhbQq0LS80OQVcLp0FBvkb51/dSsaXnFvKlzg0WVK33E5VlUKMArEQDE7GQvIVkXIOI9KgHfu1ZOwrw8UlFxcJpyqRlozoPescZwW7jkucDx0HyNPuDcR6zbQzAFRNGkgUnJXWgbBPjjNOLl2VGKLqYKSq5xqIGQufDJ2zUEUaTWmEV85uRGdk5KP6p3dmkDDPsCrt7fbTKz4pcyWurQonDxjS6uqlWMbHx2yrEahnSe8EqVqF6H+lOPiFzyOS8LFGZdbA5K4ymMAhsZP6pqz9JeOpY2stxIMiNdlBwXYkKiA+BLED407o3NdiRulD2kWEz/lmVoUcgxapLgEvA7lQkkgiVkU5BYKN84OMD1hUnLdOLUyacSCItowTh+XnTjx32qA6D9Ov5U5pWBoki0gszhtTNk6QAPAYJ+0KtdK5paaKlrg4WFAy8WlEDuuGKyxKr8tlDIzR620k+Gphq7uz7DU6h2FZjP6dIFlZRbu0auQJVkUhkDkcwADcEdoD21p0ThgCDkEAgjxB3BpnxOZWQSte13BXVFeGs4476ZktbmaBrZmMTlCwkUA48cEbVDI3SGmhDnhgsrSKKy619PMBYa7aVRkbo6Pj24OK0LgvHIbyFZrdw6N4jIII71ZTurDyNM+J8faCGyNdwU/ooqq9LvSLbcNISTVJMRkRRYLBScBnJICj37nBwDSNaXGmhMSGiyrTivayWH09jV27MhPNJwz/slAP7VaH0b6UQcQh5ts2QDhlYaXRvzXXw9/cfCrHwvjFuCRkrX9kqXrkoD3/fXVZtxr00Ja3E0LWzsYnZCwkUA6TjOCNqRkbpDTQpe9rR1loT2EZ3KIT7VU/hSkcQUYUADyAxWb8L9OdtJIqzRSQqxxzNSui+18YIHtAOPdWlK2Rkd3hih8bo+0KQ1zXbtWNelvh2viKtj+YiHyllP41bF6d8Px+Qb/gR/wAap3pe4mY+JqoO3V4j85ZR+FXVZOC43ks/+Mv/AMq6Tuj6JmQJ27lywNR0z8S0C+9WrhVykkMbxLpR11KuAuAd+4bCqP6ZrTmW9uPKVj/dmrvwiaF4UNqyNDjCGJgyYUkEAjvwQR8KovpruzHb25HjKw/uzWTTV0481s1OX3c1zSsXo4i0cMt18g//AHnqy1ROgXTC0Th0CzXUCSAPqWSVFYfSuRkE5G2KtnDeP29yWFvPFKVALCKRXKg5wTpO2cH5VXM05uNd5VsJ/ptB5oJ/RRRVKuWbemXg7zJbyLkpGZFfHcDJo0sf2CM/pe2mfQ/pbbxWyWt3bqEUadaxh0cb9qRMZyfEjOSfCrx0m6TwWXKF3kRzMyatOpQdOe2O/Sd96ofTmz4ets1xZ3ESv2dMcMqusmWAICAkrgZO2AMb10YHscwRyA87ELlalkzZDLC4eIK0fgHDreGL/Q1RYnJcCI9jJABKjuA7I2G1SDtgZOwHfWd+ha/eW3n1ZKLKAufAmMFwP7J+NTPpP4/1ThzkHDzERJ+uDrPwQN8cVlfEelwBvdbWSHosyK24We2vAjxjikryZCPzHzuMIq6IR7PqZ+NSnooma0upbaTYS528BLFkH5rn9gVA9EuJ8SiRpbK3aRZNtZjLg6GIIU5HjnPupjxnjF7b3S3FzE0MrPzFBUorFCucDPd3Z+17a6rmh+Udiq233sLkMMrQ2Tvvf4UV9DVlnposuZJa+xZvvaP+FaTwviC3EMc0ZykqK6+5lBGfbvWZem2+MUlpjxSb7mj/AI1ztHtML8fkunrcjAcOdvmtC6JR6bC1Hlbwj5RLUqaqXRjpnZrZWwkurdXEEQZWmQMrCNcggnYg1YuG8YguQxt5Y5QpwxidXCnGcEqdjiqJGnImu9aIz1QO+lkHS/gTcP4qLmAYDOJ0A2Got9KnxJbPskqY9LHGBcxW8MRyjATvjxBBEYPzY49gqyek/hTS2LSR/lIPpBjvKAfSL+zv71FZj6P0e/v4o2JKRjmSZyRojIwvuLFVx5E+VdOEsewSO5b/AALkTtna90bOHVXh8VrnQPo+LKxijIw7DXJ5633IPuGF/VrrpzxQ29jMUOHdeXHjvDSdnUPaoy36tT1ZF6Y+kx6zFbR5Ohdbgb5eQ4RfeFB2/TFYYW9LMMvjZXRnJihOHNUFXbboEW4bJcgHKSqAPAxgaWOPtMN/0TWp+jPiZlsEjf14PoznxUDMZ/ZwPepqiW/EOMR23V1s25WllIMJJIbOok6u/c039HPSR7XiQt7gFOd9E6vgFZRvHqz45yo/rBW+ZvSxu3Fg2K+C58GccjOaIo38Vt9Y1DwwN0hLMAVNy+QRkHssNwa2WsT/AJbWLpC3NdUjW5k1M5Cqo0NuSdhvisek/H/iVs1gd1Mf7hfktP4/0MtbyFkkiQNg6JERVdG8CrAeeNu4+NZ56Jw9tfPCc6JVYMu+OZGchh5bah7dvIVdOOekyyt4WZJ4ppMHRHC4dmbG2dOdIz4mqT6IVlub2SdvUiVtTb4MsmMKPA9nUT5ZXzp4QRC/Pju80k9maPo/XyWu3c/Ljdz3IrN+ypP4VivRDov/AClxB5LzLr2pZdz22LAKme8Lv8kxW13UHMRkPcysp9zAj8aw3o70ofhHEXjvA2kZjlwMkDIKyqPrDYHA8GPjtUaXsPx7VbKdUHdJGfw3v+i1m86DWMsXLNrCFwQpjjRGTPijKMqfbWZdErJ+GcX5YYlDIYH/AE1Y/RsR3ZBKn2ZbzNaDeek7h8cZcXMchxskR1SE+A0d6/HFZ50Hnl4nxYzFcIjmaTyTc8pAfE6gPgrHwp9PkGP6S6r3S6qy5nRc37Lbaw+SJIeOPPMMxrcSluzq2IdfV8dyK3CsOSUTdIGt5Rqje5mVhkjICyN3jfvWk0ePXy/tKbXCQhnR82vfSA8F9PEbOIghSrFY9BkLMNACjckYPh9atf6P2jQ2kEchy8cMSuc5yyxqDv47isi6d28nB76J7YkI41xaiW0shAkjJPeO0O/wb2VsHBeKLdW8U8fqyorjzGRup9oOR8KnVV0bMOz7pdGJOkeZefDhVnpb6MIOJXAnlmnjYRrHiLl6cKzsD2kJz2zUN/mGtf6Tdf3H/iq58V6MrcSa2muYzgDTBO8abE76V8d++mn+Qyf0m+/5uX+NZBqZmim8LrDT6dwtzt/8b/VP+jHR9LC1S3jZ3VNeGk06jrkZznSAO9vKmfTLoXHxSONJZJIxGxYGLRkkqVwdakY3rgdB0/pN9/zUv8aUXoag/wBYvPjcuap6WQOyA38/onMUFVn/AOfqqn/mHtf6TdfOD/x1Yuhvo9h4W8rwySyGVUVubowAhYjGlR+ce+pKLo0q/wA9cn3zMaexcPC/XkP2nJok1WpcKLbHn9FT0MLTbT7J3RSYg9rfOugntNK1zzyPdGyiek3RS34jEI7lWIU6kZGKsjYxkEbHY9xBHsqlL6B7bP8A6m5x5fQhvnox91abiitDJpGCgVW6NrtyFD8LhtLCFoImjiS3TXIC4yitqPNlLHIzpY6m79J8qhenPRi14iVFxdtCLZGkZY3iUKj/AM7IHBwv0ZAOw2al+kXALmSWfq4gaO7hSGUzM6vEFLgsqqhEmVkPZJXcd++yPSXobLcvcPE0au1vHFEWLdr8qJo5gAcRsGTBGSCucbb2MoODslU8uojG1McIW2sbdYFlQJbRKzF3QEIdX00ncAGKudWwJBqP6RdHbXjlvHpn1IjllltXjffSVZNRDDG4yPNRXvFOjk0guwnJ+ms4oY9Zb8ohmzzMLsnbXBGT37ea/COGzWfMUKkgluQwYMwfltEgZ5OzjUpTAxsQF7jtUAgdYO6yayeqW7I4RbW/B7RIpbkLErNoe7kjQ9pi2gHsg7k1D9OuAWHEZLYXN4IX0nkKksCmUSsuCocHVkqAMedTXHuGTmeGe2SCVo1kQx3LNGMSFTrR1R8NlcEadwe/bdhx3ovPOyunIBSGEBCzrE0kdwJWjbCEiPA2I3BxtUsIDg7Kj8VDsqIDbVSPom4Zz+r/AMoSc/8A2PNteb6mv1NGr1d+7u3q2dCOD2fDmltbe6EszNreOSSIyrpQD1EAIGMHceNOrfg9wnEZZtMXIkZGyJ5FkGm2WPtQ8rS51L36xtj3V7wDhNxbvy3jtjCrSssys/PYuxYaoymA3aILaznHdvs0khc2i69goY2jeNc/z1T6HpRZzRyMlzbyRxgGVlmjZUVsgFyDhQcHv8jUN6PuidpZrLLZTCdJ22dWR1VEZsRqU2IBY79/n3U14Z0Vu14dLbSLAHMSJGVuJXiJBOcqYVMS93dq+7eZ4PYzWg5elZFe5c6wzahE6F+ZJlcaww0YGxGDnO1Kaa0hru/8wpDnEjJv8+ClV4vCdOJYzrdo0w69qRNWqNd92Ghsgb9k+VUi96CWLXbcSnvGIScO+uSEQLJE4URs2nI0sgXBbPZwak36HySRQxy8vC3VzM5RmyqSGcxNGdP5QM8ZPcNjufHmPoxdJbRZ6vLPDcyzYkLLFKHaQZJCkxvh9XqsAdt++pZizsuUEvJ3Z7qzW3FYZVQxyxuJdXLKOrCTTnVoIPaxg5x5VS+lHo+srm7luXunt5I1jkm5bwqI9IOiZ9akptH3k4+j9hqbu7K7ItpI4rXmxNKZI+dIkQ5ikDRIISSd8nKjJzTbjvAbqV5uSttpu4IopzK8gaLRzMsgCHmjEpwCU3A89lj6p2dX+/2TOsjs3/r91YZeLQoH1yxrykV5CzqNCNnS779lTpOCdtj5VQ7r0W2XEpZLuO7lcTOzZt3geLOcEK2g9x9tWHjHR2aXrnL5X09vDFFrZh20MueZhThe2uCM+O3m/wCjfCHthMr6SGmZ0cEl3VkXeXIA1AgrtnIVaGu6MW126DbjTm7Ko2voMs1YF5bmQfmM8aqfeUQN8iKvnDOFxW0SxQIsca9yoMDc5J9pJ3JO5p3XhWq3yvf2jasaxreAiq90q6C2vEgOepEijCyxELKo32yQQw3OzAjep4xe0/OkpLPV9Zx7mxVHSSMNtHumxa7YrO4/QRbBhquLkqMbDlAn2E6P3VfOB8AgsohFbRiNBucZJY4wWdjuzbDc+VJS9Hw389cD7MpFN36JKf8AWLv4XD0ztRPJs4e/0VjIYG8GvT6qdqnQejGFOI9f5sxk5ryaDy+Xl1ZSPU1Ywx8aft0JQ/6ze/C6kFc/5DJ/Sb7/AJuX+NDZJG3Q58VYYoDy8/8AX6pbph0Pi4nCsczOmhw6vEVDA6SpHaBBBB8vAeVKdE+jC8Ot+RHJJIgZmXnaMrqOWUaFAxqy3vY01/yGT+lX3/NyVKcI4OLZWVZJpNRzm4kaUjbGAW7h7KYSPIwPCR8cI6zXWfKv1X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s-SV" dirty="0">
              <a:latin typeface="Calibri" pitchFamily="34" charset="0"/>
            </a:endParaRPr>
          </a:p>
        </p:txBody>
      </p:sp>
      <p:sp>
        <p:nvSpPr>
          <p:cNvPr id="2052" name="AutoShape 4" descr="data:image/jpeg;base64,/9j/4AAQSkZJRgABAQAAAQABAAD/2wCEAAkGBhQQEBQUEBQUFBQUFhQYFBUQFBQUFBQWFRAVFRUUFRYXHCYeFxojGhQXHy8gIycpLCwsFR4xNjArNSYrLCkBCQoKDgwOGg8PGikkHyQpKTQsLC4pLCwtLSwsLSksLCwsLyksKSopLCksLCwtLCwsLCksLCwtKSwsLCksLCksLP/AABEIALABHgMBIgACEQEDEQH/xAAcAAABBQEBAQAAAAAAAAAAAAAAAwQFBgcCAQj/xABOEAACAQMCAgYGBQcHCwQDAAABAgMABBESIQUTBhQiMUFRBzJhcYGRI0JyocEzUmKCkrHRFUNUc6Kj8BYXJERTY5OUsrPTNMLS4TWDhP/EABoBAAIDAQEAAAAAAAAAAAAAAAACAQMEBQb/xAA2EQABBAEDAAgDBwQDAQAAAAABAAIDERIEITETIjJBYXGBoVGx4QUUQpHB0fAjUnLxYpKiFf/aAAwDAQACEQMRAD8AvXFOHyvxeWS2fTPDZ2pRWJ5Uoa5vNcMo8m0jDDdSAdxkFyeNPxL6C3EsAG17IwKSQb9q1jb/AGrfnrkKpDA5ZDUlb2Tjic0pU8trW2RW2wXS4umZfPYSKfjU2FxVpf8ARRSpXRBok4VYCRCw5qrGFPqvz3CMcncD4/GpmTpRmeWGG3nleFlD6OWqANEJFYO7gHv06fWyO4AgmK4NwiZOH2MbxkPHPG0inGVUTuxJ3x3EH41M8GtXS4vWdSFkmjaMnHaUWcCEjH6SsN/KpdRLifH5oTS/47bzWQlmjdo+fDG0TACSOcXkcaq4DYykukkgkELkZGMvLzjxWV44YJZ2jUNJyjEoXUMqmZXXLEb4G2O8jIzDcW4PK9tcKsZLPf28qgY3jS5tXZxv3ARsf1aW6SQqZXZILxZwgEVxZ6RzDpYqjHXpIUk7Trp7W3fU02vz/RCc8Q45MtzbqkExR+YSMwDmYiBGzSArgncHHdTu96QaJVhjhlmmKB2jj5Y5SEkBpXdgq5IIABJOk4BAJDK7adOoyzRmR41YXPVl1hZHt8Myr6xTWCNskZHhk0y4hw4C7NzLavNFPFEG0jM1u8evZ4w3bQh/qZIYHYg5CgDvQpUdLIxBNLIkkZtsc+KUIJI8qGGSGKEFWB1BiO/fY13/AC3zCwNvPySjkTHQEcKuSMa9a6hnBKjOPDbMVNwxXtboW9o8JkCAcwKHn0nOdOokKASO1g7nbzs96hMTgDJKMAPMlTioOI4Qooceiht7blxyNzY06vBGA0pURBgN20qFXGWZgBtvuMqWvSIGZYZ4pLeR9XKEvLZJdK6mCPGzDUBk6Tg4BIBAJqJXh80HUJ1iaQwWxgmhUrzFEiwEumohWKtDgrncMcZIAK9xzL25tSsMkUNtKZmknXls78iWFYo4z2sfSlizADsgDOThsW/NCs2ago+lBky1vbXE0QOOanJVXwxVjGJJFZ1BB3xgj1dVTciZUjzBHzFVfgF3LZW0drLbTu9vGsaPbqrxzrGulHViwEZIAyJNOCTuRvSNApBSHRPjC23COHDS8kkkEKxRQgF5GEOo41EKoABJZiAPPcVOWHHxJMYJYpIJgutUl0ESICAXjdGZWwSARkEZGRggmq23RqSOz4Y8lu0z2tvyprcMokAkSIM8eWCs6tENiwyrNg5wDOcHt4TcBobKWPSjfTzKI8amGYlVm5hJwCTpC9kb+FO4N3PmhS3HP/Sz/wBVL/22qpcLseD8iLXBYluXHqLW8JJOgZJOjc5q38XiL28yqMs0cgAHiShAHzpjwziJSCJWhnDLGikaAdwgB8fOla4gbIK7v+PCKVYIopJ5SoYxw6By4ydIeRnZVRSQQBnJ0nAODiBtOOcu74lcTQyxCCztXeNuWXKxNfOShVypyBtv78VJXBltrx5hC8sM8cQYwgNLC8Wv1kzl0YP9XJBB2wchg/DZbyTiWY5IEubOG3ieYKNTabsM+gMWAHOXZsH2U7ca38N/UIVkveKLFAZmDFQqtgY1YbGO848aQ4jx8RSrDHHJPMy6+XDo7EerTzJGdlVFzkDfJ0tgHBxA3/EbieyEIsp1mKxrIr6BHHpK62EucSjsnTpyTkZC74kLpZLa+kuBE8sM8MUbGEBpIWgeZgSmdTowm+rkgr3b5ChgHKFIjir8oObaYOW08rMJfvPaLB9AXAzkt8M7V5w7jYleWN0aGSEIXSUoew4bRIGRiCp0OO/OUO1RvGb6aWOIxx3McRmIn0KBcGIRMQyKG1qpfSDga8ZwB3iKs+ENJcX8YhuYYbm0hhSaVgx2W6DPlpGcH6VcA7+JAqQ0EG/5uhTtn0nabQ8NrcSQuyhZgYFVkb+eCPIHMfjnTkjcAg11acSt4jfSY5Qhmzcu57LOLOBuYNztyzGPDdTt4lHhPGpUjjintZ1lXQjcpVeE4KoZEk1aRH9bDYbA9XO1Mbro9LNHxJAAjS3UU0Bc9hzDbWZXVjJCGSAo22cZqKF1x/tC44rxNZGiuLu1ultom1gyCHlo2RouZ4lcyYUd2V7GSzAEArMcT6TLDNFCsUs0k0byRiAIQVR41bUzMFUfSA5JxtjOSoLK+45PNA0cdlOs8ismmYRiGMsCuuSYMUdB39jUxGOz5KW3B3jvrUgFo4bGaEyHHrma00g+OSImPwpttr8e/wDn1UKQ4VxoTvJG0bwyxaS8cugtpfVokUoxVlbS2CD9Ug4NSdQttZOOJTylTy2trVFbbBdJ7pnXz2EiH9apqqnVeyZFFFFKhFFFFCEUUUUIRRXLNXmuppRa7orjXRropFruiuNdGuikWu6K410a6KRa7orjXRropFruiuNdGuikWu6K410a6KRa7orjXRropFruiuNdGuikWu6K410a6KRa7orjXRropFruiuNdGuikWu6K410a6KRa7orjXRropFruiuNdGuikWu6K410a6KRa7orjXRropFruiuNdeqaKRaRnfBpPmVxevhvgKb82rQ3ZUudRTvmUcymnNo5tTilzTvmUcymvNrzm0YozTvmUcymnNo5tGKM075lHMppzaObRijNO+ZRzKac2jm0YozTvmUcymnNo5tGKM075lHMppzaObRijNO+ZRzKac2jm0YozTvmUcymnNo5tGKM075lHMppzaObRijNO+ZRzKac2jm0YozTvmUcymnNo5tGKM075lHMppzaObRijNO+ZRzKac2jm0YozTvmUcymnNo5tGKnNO+ZRzKac2jm0YqM075lL27ZzUbzaeWLZB9/4UrhQTsdZTXiLdv4D8aba6W4ofpPgPxppqq5g6oWd56xSuujXSWqjVTUkySuujXSWqvVBPcCfdRSLSmqjXXXVCBlyqDzcgUi17AvfIXP+7G3z7qjnhSdudkprr0HPdv7qIeJRfVQfrHNSMV4CPL3UriR3J2gO70xEDH6p+VdG2Yd4x7yB+NK3dmzjZ2+DGqvxTo2G3IyfM99NHTuTXoq5i6MW1t+tfoVOvKi+tJEPtSIPxojcOuqN0kXOC0TBwD5EjurO7/o6y9wzTPh17NZya4WKn6ykZVx5MviPv8q2/c7FsdZXK/8Ap4uxlYR62tQ10a6jeC8fivRhPo5gO1Ex2PmYz4j2U+OxwayFpBo8rqNeHtyabCU10a6S1UaqilOSV10a6S1UaqKRklddGukHmA7yB7zio/ifSSC2IErbnfCgsQv5zY7hUEgblKXhu5Kl9dGuq/c9JC8phs4xPIAC7FtMMYPdqffJ9gpWF75GzNHBIniIC6yL7g+z/MVil+0NPE/Bzt10m/Z85ZmaFiwCQCfT96vuU3ro10iHzXuqtjS14DmmwVgNg0Urro10lqo1U1KMkrro10lqo1UUjJK66NdJaqNVFIySuujXSWqjVRSMkrrqQ4Ydj7/wqK1VJ8JPZb3/AIVXIOqrYj1k04ufpP1R+NMtVedJuP2dtJ/pVysbaQeWAWlIycEIuTg4Ph4VTeI+mG1jyLW2kmPg05EaH4bt8wKtja5zRQKrkb1iSQFdY0LeqCfcM11chYV1XEkcK+cjgE+4Z391Y7xX0r38+yyLAm/Zt1C7eRdst8QRVbPEmdtUjM7HvZ2LMfex3NaW6dx7Rr3Wd8jWjq7+y2q66e2ce0Qe4bzP0cefed/uNRF36QbiTaMpCvlGozj2s2fuxWbw31Pob321sj00TeRfmuRqNRqHbA0PDb6qyPxF3Op3Zj5uxY/fTu34pjvphwfgtxc4MMTspx2yNKe8M2AfhVw4b6NXODPKF/RiGo/tHYfI00ssDBTiFih0mre62A+Z+qZ2/EfbUxYXjN6gZvsgn91TfD+h9tD3R6j5yHUfl3D5VMKgAwAAPIbVyZdSw9kL0um0UzR/UcPRRtmkviMfaP8ACnxgyO1j4UrXuaxF1rqNYAKTGTg0bd4JpBui9sfWiVvtEn8alaKkSPHBKUwxu5aD6KMj6NWykEW8WQQQdC5BHcQT406urISDfY+BH+N6VkuVX1mA95FMp+PwJ60g+AY/uFSM3G9yoIijFbAegUbcW7RnDfAjuNJaqVuOm1mQQzMR/Vv/AAptb3Ec6l7Z9ar6ykEOnvU749tawHgddpHoueXxONRvB8Ad0pqqN47xxbWPUe07bRoO9m/gPE17xPiyW8Zkc7DYAd7N4KPbVKaR5pDNN659VfCNfBRWXV6kQN8VS957LefkuZ42nJe5PMc+GTpQfmoPCvYbVUBCqBnv8c+w58KVorzTpHONkqAxo7lN9AeILDKbZwAJCWif844AMbHxIA293urQpYABWPTxahscMCCrDvVgcgj41cuG+kCI2wa6dY5VyrrvlmH1lUbkHv27t6V2GDiW2SutoJXyPEO5Pd5fD0+Sk7nKy7nssAAPJgWJx7x/0UaqirHi5vG5qgrCB9HrGGdjkM+PzdJAHnk1Ia6732PHIzStDxXNeVqPtEYzlveAL8/5yltVGqkddGuurS59pbVXmqktdGuikWltVGqkddGuikWldVGqktdGuikWltVS3BT2W9/4VB66meAnst7x+6qph1VfAeusY9NP/wCV/wD54f8Arlqi1vfS30WLxG86xJcNGvLSPRGiluwznVrYkfX7tPhXXDvQ3w+LBdZJiPGaQ4PvWPSp+VaY9VGyMDwUyaZ73krAlGSFG7HuA3J9w8asfCfR3f3ONFu6Kfrz/RL8m7XyBr6E4bwK3thi3hiiH+7RV+ZA3p/Vb9cfwhM3RtHaKyPg3oLOxu7nH6Fsvd/+x+/9mr5wfoHZWmDFApYfXlzI+fMF86fhip+vayPnkfyVobDG3gLzFGKQvuIRwIXmkSNB3tKyoo+LHFUvjPplsYMiIvcMP9iuE/4j4BHtXVSMjc/shWOc1vJV7zXEs6oMuQoHeWIA+ZrD+K+mq7lyIVjt1/R+kf8AaYY/s1WrjpBLO2qaR5D5yMWx7gdh8K2R6F7u0aWGbXBnZFrd77p7aRbCTmHyhGr+16v31DTekzJ+jiwPN2yf2R/GsnhvafRXldCPQwjndcLUfaWqPZIHkP3Wn2/S9pO9h7lAH/3Uta8az4/Oss4eJJTiFXcjH5NSxHvx3VbOH8JuV/KmOIf72QaseYVcn54qqbTRN4ICt0uvnees0nx7ldhIkg3pnecEDd29MoJY09aVn/q0x97U5HSBV9VGP2mx+6sGDmnqLsGSNw69fzyUBxHo2D4VBfyfLA4eFmVl7ivf7vIj2GrjfdLBGpd1jVR4tk/AeZ9lQMPTa6mbUgSKL6oMY1t+kckgCrH686dv9TfwXLl0mnkf1CQfiAvJLccRZTIrRXCA6QQ3IlJ3z3dh/u/CJuLNo2KyKVYd4P8AjcVOt0ouj/OfJE/hTK+v5Z8c1tWO7KqCPiBXnNXLFM7NgI+S3NjDW0TZ+NVfmorRRop1yqOVWGkYpropANyZVl06kPZlXGoFD9bHmMA/CpHlUcqrI3GNwcErmE8Gip214rDJtHIjexWGflTrXVQm4Wjd6gHzXZgfMEU74RxN45BDOdQb8lIe84+o/t8jXodNr2ynFwoql2Te1+asmujVSWujVXUpRkltdGqkddGuikZJbXRrpHXXmqikZJfXXmuktdGuikZJXXU90dPYf7Q/dVc11YOjJyj/AGh+6qJx1Fp0xuQKaorJfSf0+vLK+5FtIqJyY3/JozamZwd2B27I8KoN30+4hKMPdzfqMI/+2BVceje8B1hbX6lrDivpSWdUGWIUebEAfM1X+Jekbh9vnXdRkjvWImVh+rGCa+cbm5eU5ld5D5yszn5sTSdaG6AfiKoOs+AWzcW9OsK5FtbySkdzSssSH5am+4VTeLel7iE+QjpbrnYQINWPIu+o/EYql0IpY6VBLHuVd2PuA3NaW6aJvd+aodqJHJS6unlbXM7yP+dK7SNjy1MSaTqwcO6AX04BW3dF/PuMQqPaeYQ2PcDU7wr0ZxFwlzfR68EmKzUyMQPzZXwuR4jSal08TDiXC/gq+jcd3e6oVSPCOj9zdn/RYJJR+ci4Tvx+UbCD4mtd4b0QsbbBitVkcY+kuyZmyO5gp7Cn7IFS01xI4wWOPzR2V92BtSmcnsj80YsHO/kqDwz0WyLveXMcX6EOZpMe07Kp+dWSz4BZwfk4TK35902v+7GE+6pLq1HVqTInk/oqz/xaB7/NDX7kaQdKjuVAEUDy0rgUhqpfq1NeJXK28Zd8+AVR6zMe5VHmaW2tFpHZckrp5goJYgAd5JwB8aipOPmQlbVDIfF27MQ+P1vcK7teBSXB5l53d6QKeyvlr/Ob/HsE0lmAAAAAO4AYArlT65x2jHqrY9M9+7th7/RV1ODM7B7lua47h3Rp7FXx+NP+r1KdWr3qtch7XPNu3W1kTWCmhRXV6Or1KdVo6tS9EU+Ki+r0dXqU6tR1ajokYqL6vR1epXq1edWo6JGKi+r034hw3mRkDZhuh/Ndd1P+POp3q1edWoEZBsKHRhwoqO4bf82JX7iRhh5MNmHzFOddR1zbNaSPKFLQSHVIqjLRNjeQDxU+NSsKB1DIQykZBG4Ir1GnnbIwfHvXKLHNOJSeuvddLdWo6tWiwjEpDXRrpfq1HVqLCMSkddea6X6tR1aiwjEpHXVk6KnsP9of9NQPV6sHRlMI/wBofurPqCMFq0jSJQqJ6R/R1dX99zoGtwnJjT6aRkbKs5Oyo23aFV+D0KXR9ee1X7LyP/7BW2XMY3ZiAANydgB7TTFb6AxtIssbRoCXdXVlUAZ3IO1VN1T2tDbW6SJhdZHusth9CDZ7d7GB5JA7H5lxj5VKW/oZtFIMk9y/sURoD81J++rlH0hg25vMgyMr1mNoww8MMRgn9HOr2Un9NdZ0BreAg9thi4kz3FFP5Jfaw1exe+lOrcfxKvFn4QCq0/RPhVqSot+dKRkRyyPK7eX0ZOlR7SAKfWAmjTCLDbg/UtYlQKPLV3sfbt7qn+H9HooFxEgGfWPe7nzdjux9pp11EVhmkkl2J91a2N3J9lULnhbSHMjM5/TJb5Z7qbTdGww8VI3Vl2ZT4FT4Grx1EUhywfUVn9q4C/tMQD8M1j+70bQ6Fp5VXR7mLtSFZkGNQWPTKB4lcHDEd+nG/hU5bqsihkIZT3FdxTp00/lI2VfzhpZR79JyPeRioxOGi6ndIyVtlP05Q4W4k2PLBH1QMayPWyF3wa3xTPbs7dUGEN7P5J1HEreqQcd+kg4+Vd9VpS/6GW8qgBOUyjCPb4iZPdgY+6oae24hY+pi/h8A3ZnTyyRnWPbufdV/TnvCh0ZZyNvDf25Tnil7HbKGlPrHCKoy7t4Kqjcn+NIcN4G7uJ7kDmfzcfesCn97nxb4Cl+jHRaUv1q/Oq4bOhDgrApPcoGwO/w9+TVp6qKqe90nPCeKEu6zh5D91DdVo6pUz1WjqoqrBasFDdVo6pUz1YUdWFGARgobqlHVamerCjqoowCMFDdVo6rUz1YUdVFGARgobqlHVKmerCjqoowCMFDdUo6pUz1UUdWowRgobqlVy94c9ixlhUvbk5mhXcx+ckQ8vEr/AIF86sKOrVLQWmwq5IA8KlrxQynTaRNL5yPmKEfrkZY+xQaXs52MnKnQRyblNLakkUd5RiBuPFSAR3929W3q1IXfCUlXD+BDKVOGRh3Mp8CP4g7EirxK+7tVfdiN7UT1WjqtOY7e5RtLLFMvg4YxP37Bk0lSceII9wpbWw9aGQe0cth9z5+6rOmQIgmHVaOq0+F3H461+1FKo+ZXFdLdQn+dj/bUfjU9MjoQo/qtSnCItKt7/wAK7SJW9VlPuINOIYtNI+TIUrY4sTa4vOHxzACVFcA5AcZGfPB2pA8Bt9QbkxalwQQigjByPDwO48jVV6ZelFeG3QgaBpCY0k1K4UYZnXGCP0D86gf8/sX9Ff8A4q/wqW6aRwsBM6SMGnVa1YrRpqJ6KdIBf2kdyqlBJrwpIbGiVk7x3+rn40w6cdNRwuOJ2iMvMcrhWC4wpbO49lVhji7EDdWlwAy7lZcUYqM6M8cF9aRXAQoJAx0k5I0uy9/6tSlKRRoqQb3XhFAFe0VCleYriKBUGFAUeSgAb7nYVF9KOlMPDoObcE4zpREwXkbGQqgkb4B3OwxWef5/l5mDadn+vHMx9jRjPxq5kEkgtoVbpGNO5Wt15iojot0nj4jbieEOq6ipWQAMrAAkbEg943BqYqogg0U4IIsIoqk9NPSfHw24WExNKxQO2lgukMxCjcHJOkn5edTfQ/pSnErYTopTtMrISGKMp7iR5qVb3MKcxODciNkoe0nG91N1F8e4g8KqUBwdWSsZkPZjLKgGQFLEYyxxtjvYVKVUOnPpCXhbQq0LS80OQVcLp0FBvkb51/dSsaXnFvKlzg0WVK33E5VlUKMArEQDE7GQvIVkXIOI9KgHfu1ZOwrw8UlFxcJpyqRlozoPescZwW7jkucDx0HyNPuDcR6zbQzAFRNGkgUnJXWgbBPjjNOLl2VGKLqYKSq5xqIGQufDJ2zUEUaTWmEV85uRGdk5KP6p3dmkDDPsCrt7fbTKz4pcyWurQonDxjS6uqlWMbHx2yrEahnSe8EqVqF6H+lOPiFzyOS8LFGZdbA5K4ymMAhsZP6pqz9JeOpY2stxIMiNdlBwXYkKiA+BLED407o3NdiRulD2kWEz/lmVoUcgxapLgEvA7lQkkgiVkU5BYKN84OMD1hUnLdOLUyacSCItowTh+XnTjx32qA6D9Ov5U5pWBoki0gszhtTNk6QAPAYJ+0KtdK5paaKlrg4WFAy8WlEDuuGKyxKr8tlDIzR620k+Gphq7uz7DU6h2FZjP6dIFlZRbu0auQJVkUhkDkcwADcEdoD21p0ThgCDkEAgjxB3BpnxOZWQSte13BXVFeGs4476ZktbmaBrZmMTlCwkUA48cEbVDI3SGmhDnhgsrSKKy619PMBYa7aVRkbo6Pj24OK0LgvHIbyFZrdw6N4jIII71ZTurDyNM+J8faCGyNdwU/ooqq9LvSLbcNISTVJMRkRRYLBScBnJICj37nBwDSNaXGmhMSGiyrTivayWH09jV27MhPNJwz/slAP7VaH0b6UQcQh5ts2QDhlYaXRvzXXw9/cfCrHwvjFuCRkrX9kqXrkoD3/fXVZtxr00Ja3E0LWzsYnZCwkUA6TjOCNqRkbpDTQpe9rR1loT2EZ3KIT7VU/hSkcQUYUADyAxWb8L9OdtJIqzRSQqxxzNSui+18YIHtAOPdWlK2Rkd3hih8bo+0KQ1zXbtWNelvh2viKtj+YiHyllP41bF6d8Px+Qb/gR/wAap3pe4mY+JqoO3V4j85ZR+FXVZOC43ks/+Mv/AMq6Tuj6JmQJ27lywNR0z8S0C+9WrhVykkMbxLpR11KuAuAd+4bCqP6ZrTmW9uPKVj/dmrvwiaF4UNqyNDjCGJgyYUkEAjvwQR8KovpruzHb25HjKw/uzWTTV0481s1OX3c1zSsXo4i0cMt18g//AHnqy1ROgXTC0Th0CzXUCSAPqWSVFYfSuRkE5G2KtnDeP29yWFvPFKVALCKRXKg5wTpO2cH5VXM05uNd5VsJ/ptB5oJ/RRRVKuWbemXg7zJbyLkpGZFfHcDJo0sf2CM/pe2mfQ/pbbxWyWt3bqEUadaxh0cb9qRMZyfEjOSfCrx0m6TwWXKF3kRzMyatOpQdOe2O/Sd96ofTmz4ets1xZ3ESv2dMcMqusmWAICAkrgZO2AMb10YHscwRyA87ELlalkzZDLC4eIK0fgHDreGL/Q1RYnJcCI9jJABKjuA7I2G1SDtgZOwHfWd+ha/eW3n1ZKLKAufAmMFwP7J+NTPpP4/1ThzkHDzERJ+uDrPwQN8cVlfEelwBvdbWSHosyK24We2vAjxjikryZCPzHzuMIq6IR7PqZ+NSnooma0upbaTYS528BLFkH5rn9gVA9EuJ8SiRpbK3aRZNtZjLg6GIIU5HjnPupjxnjF7b3S3FzE0MrPzFBUorFCucDPd3Z+17a6rmh+Udiq233sLkMMrQ2Tvvf4UV9DVlnposuZJa+xZvvaP+FaTwviC3EMc0ZykqK6+5lBGfbvWZem2+MUlpjxSb7mj/AI1ztHtML8fkunrcjAcOdvmtC6JR6bC1Hlbwj5RLUqaqXRjpnZrZWwkurdXEEQZWmQMrCNcggnYg1YuG8YguQxt5Y5QpwxidXCnGcEqdjiqJGnImu9aIz1QO+lkHS/gTcP4qLmAYDOJ0A2Got9KnxJbPskqY9LHGBcxW8MRyjATvjxBBEYPzY49gqyek/hTS2LSR/lIPpBjvKAfSL+zv71FZj6P0e/v4o2JKRjmSZyRojIwvuLFVx5E+VdOEsewSO5b/AALkTtna90bOHVXh8VrnQPo+LKxijIw7DXJ5633IPuGF/VrrpzxQ29jMUOHdeXHjvDSdnUPaoy36tT1ZF6Y+kx6zFbR5Ohdbgb5eQ4RfeFB2/TFYYW9LMMvjZXRnJihOHNUFXbboEW4bJcgHKSqAPAxgaWOPtMN/0TWp+jPiZlsEjf14PoznxUDMZ/ZwPepqiW/EOMR23V1s25WllIMJJIbOok6u/c039HPSR7XiQt7gFOd9E6vgFZRvHqz45yo/rBW+ZvSxu3Fg2K+C58GccjOaIo38Vt9Y1DwwN0hLMAVNy+QRkHssNwa2WsT/AJbWLpC3NdUjW5k1M5Cqo0NuSdhvisek/H/iVs1gd1Mf7hfktP4/0MtbyFkkiQNg6JERVdG8CrAeeNu4+NZ56Jw9tfPCc6JVYMu+OZGchh5bah7dvIVdOOekyyt4WZJ4ppMHRHC4dmbG2dOdIz4mqT6IVlub2SdvUiVtTb4MsmMKPA9nUT5ZXzp4QRC/Pju80k9maPo/XyWu3c/Ljdz3IrN+ypP4VivRDov/AClxB5LzLr2pZdz22LAKme8Lv8kxW13UHMRkPcysp9zAj8aw3o70ofhHEXjvA2kZjlwMkDIKyqPrDYHA8GPjtUaXsPx7VbKdUHdJGfw3v+i1m86DWMsXLNrCFwQpjjRGTPijKMqfbWZdErJ+GcX5YYlDIYH/AE1Y/RsR3ZBKn2ZbzNaDeek7h8cZcXMchxskR1SE+A0d6/HFZ50Hnl4nxYzFcIjmaTyTc8pAfE6gPgrHwp9PkGP6S6r3S6qy5nRc37Lbaw+SJIeOPPMMxrcSluzq2IdfV8dyK3CsOSUTdIGt5Rqje5mVhkjICyN3jfvWk0ePXy/tKbXCQhnR82vfSA8F9PEbOIghSrFY9BkLMNACjckYPh9atf6P2jQ2kEchy8cMSuc5yyxqDv47isi6d28nB76J7YkI41xaiW0shAkjJPeO0O/wb2VsHBeKLdW8U8fqyorjzGRup9oOR8KnVV0bMOz7pdGJOkeZefDhVnpb6MIOJXAnlmnjYRrHiLl6cKzsD2kJz2zUN/mGtf6Tdf3H/iq58V6MrcSa2muYzgDTBO8abE76V8d++mn+Qyf0m+/5uX+NZBqZmim8LrDT6dwtzt/8b/VP+jHR9LC1S3jZ3VNeGk06jrkZznSAO9vKmfTLoXHxSONJZJIxGxYGLRkkqVwdakY3rgdB0/pN9/zUv8aUXoag/wBYvPjcuap6WQOyA38/onMUFVn/AOfqqn/mHtf6TdfOD/x1Yuhvo9h4W8rwySyGVUVubowAhYjGlR+ce+pKLo0q/wA9cn3zMaexcPC/XkP2nJok1WpcKLbHn9FT0MLTbT7J3RSYg9rfOugntNK1zzyPdGyiek3RS34jEI7lWIU6kZGKsjYxkEbHY9xBHsqlL6B7bP8A6m5x5fQhvnox91abiitDJpGCgVW6NrtyFD8LhtLCFoImjiS3TXIC4yitqPNlLHIzpY6m79J8qhenPRi14iVFxdtCLZGkZY3iUKj/AM7IHBwv0ZAOw2al+kXALmSWfq4gaO7hSGUzM6vEFLgsqqhEmVkPZJXcd++yPSXobLcvcPE0au1vHFEWLdr8qJo5gAcRsGTBGSCucbb2MoODslU8uojG1McIW2sbdYFlQJbRKzF3QEIdX00ncAGKudWwJBqP6RdHbXjlvHpn1IjllltXjffSVZNRDDG4yPNRXvFOjk0guwnJ+ms4oY9Zb8ohmzzMLsnbXBGT37ea/COGzWfMUKkgluQwYMwfltEgZ5OzjUpTAxsQF7jtUAgdYO6yayeqW7I4RbW/B7RIpbkLErNoe7kjQ9pi2gHsg7k1D9OuAWHEZLYXN4IX0nkKksCmUSsuCocHVkqAMedTXHuGTmeGe2SCVo1kQx3LNGMSFTrR1R8NlcEadwe/bdhx3ovPOyunIBSGEBCzrE0kdwJWjbCEiPA2I3BxtUsIDg7Kj8VDsqIDbVSPom4Zz+r/AMoSc/8A2PNteb6mv1NGr1d+7u3q2dCOD2fDmltbe6EszNreOSSIyrpQD1EAIGMHceNOrfg9wnEZZtMXIkZGyJ5FkGm2WPtQ8rS51L36xtj3V7wDhNxbvy3jtjCrSssys/PYuxYaoymA3aILaznHdvs0khc2i69goY2jeNc/z1T6HpRZzRyMlzbyRxgGVlmjZUVsgFyDhQcHv8jUN6PuidpZrLLZTCdJ22dWR1VEZsRqU2IBY79/n3U14Z0Vu14dLbSLAHMSJGVuJXiJBOcqYVMS93dq+7eZ4PYzWg5elZFe5c6wzahE6F+ZJlcaww0YGxGDnO1Kaa0hru/8wpDnEjJv8+ClV4vCdOJYzrdo0w69qRNWqNd92Ghsgb9k+VUi96CWLXbcSnvGIScO+uSEQLJE4URs2nI0sgXBbPZwak36HySRQxy8vC3VzM5RmyqSGcxNGdP5QM8ZPcNjufHmPoxdJbRZ6vLPDcyzYkLLFKHaQZJCkxvh9XqsAdt++pZizsuUEvJ3Z7qzW3FYZVQxyxuJdXLKOrCTTnVoIPaxg5x5VS+lHo+srm7luXunt5I1jkm5bwqI9IOiZ9akptH3k4+j9hqbu7K7ItpI4rXmxNKZI+dIkQ5ikDRIISSd8nKjJzTbjvAbqV5uSttpu4IopzK8gaLRzMsgCHmjEpwCU3A89lj6p2dX+/2TOsjs3/r91YZeLQoH1yxrykV5CzqNCNnS779lTpOCdtj5VQ7r0W2XEpZLuO7lcTOzZt3geLOcEK2g9x9tWHjHR2aXrnL5X09vDFFrZh20MueZhThe2uCM+O3m/wCjfCHthMr6SGmZ0cEl3VkXeXIA1AgrtnIVaGu6MW126DbjTm7Ko2voMs1YF5bmQfmM8aqfeUQN8iKvnDOFxW0SxQIsca9yoMDc5J9pJ3JO5p3XhWq3yvf2jasaxreAiq90q6C2vEgOepEijCyxELKo32yQQw3OzAjep4xe0/OkpLPV9Zx7mxVHSSMNtHumxa7YrO4/QRbBhquLkqMbDlAn2E6P3VfOB8AgsohFbRiNBucZJY4wWdjuzbDc+VJS9Hw389cD7MpFN36JKf8AWLv4XD0ztRPJs4e/0VjIYG8GvT6qdqnQejGFOI9f5sxk5ryaDy+Xl1ZSPU1Ywx8aft0JQ/6ze/C6kFc/5DJ/Sb7/AJuX+NDZJG3Q58VYYoDy8/8AX6pbph0Pi4nCsczOmhw6vEVDA6SpHaBBBB8vAeVKdE+jC8Ot+RHJJIgZmXnaMrqOWUaFAxqy3vY01/yGT+lX3/NyVKcI4OLZWVZJpNRzm4kaUjbGAW7h7KYSPIwPCR8cI6zXWfKv1X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s-SV" dirty="0">
              <a:latin typeface="Calibri" pitchFamily="34" charset="0"/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-238100" y="2051047"/>
            <a:ext cx="8969242" cy="76944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/>
            <a:r>
              <a:rPr lang="es-SV" sz="4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Diplomado en Educación Fiscal</a:t>
            </a:r>
            <a:endParaRPr lang="es-SV" sz="2800" dirty="0">
              <a:solidFill>
                <a:schemeClr val="tx1">
                  <a:lumMod val="85000"/>
                  <a:lumOff val="1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5" name="Grupo 4"/>
          <p:cNvGrpSpPr/>
          <p:nvPr/>
        </p:nvGrpSpPr>
        <p:grpSpPr>
          <a:xfrm>
            <a:off x="3851920" y="2990125"/>
            <a:ext cx="1296000" cy="1296144"/>
            <a:chOff x="3654641" y="3488170"/>
            <a:chExt cx="1296000" cy="1296144"/>
          </a:xfrm>
        </p:grpSpPr>
        <p:sp>
          <p:nvSpPr>
            <p:cNvPr id="15" name="Rectangle 42"/>
            <p:cNvSpPr/>
            <p:nvPr/>
          </p:nvSpPr>
          <p:spPr>
            <a:xfrm>
              <a:off x="3654641" y="3488170"/>
              <a:ext cx="1296000" cy="1296144"/>
            </a:xfrm>
            <a:prstGeom prst="rect">
              <a:avLst/>
            </a:prstGeom>
            <a:solidFill>
              <a:srgbClr val="F58D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899813" y="3731827"/>
              <a:ext cx="805657" cy="808831"/>
            </a:xfrm>
            <a:custGeom>
              <a:avLst/>
              <a:gdLst>
                <a:gd name="T0" fmla="*/ 11546 w 11628"/>
                <a:gd name="T1" fmla="*/ 9516 h 11703"/>
                <a:gd name="T2" fmla="*/ 8241 w 11628"/>
                <a:gd name="T3" fmla="*/ 6211 h 11703"/>
                <a:gd name="T4" fmla="*/ 4334 w 11628"/>
                <a:gd name="T5" fmla="*/ 0 h 11703"/>
                <a:gd name="T6" fmla="*/ 0 w 11628"/>
                <a:gd name="T7" fmla="*/ 4335 h 11703"/>
                <a:gd name="T8" fmla="*/ 6105 w 11628"/>
                <a:gd name="T9" fmla="*/ 8291 h 11703"/>
                <a:gd name="T10" fmla="*/ 9438 w 11628"/>
                <a:gd name="T11" fmla="*/ 11624 h 11703"/>
                <a:gd name="T12" fmla="*/ 11546 w 11628"/>
                <a:gd name="T13" fmla="*/ 9516 h 11703"/>
                <a:gd name="T14" fmla="*/ 4334 w 11628"/>
                <a:gd name="T15" fmla="*/ 7229 h 11703"/>
                <a:gd name="T16" fmla="*/ 1441 w 11628"/>
                <a:gd name="T17" fmla="*/ 4335 h 11703"/>
                <a:gd name="T18" fmla="*/ 4334 w 11628"/>
                <a:gd name="T19" fmla="*/ 1441 h 11703"/>
                <a:gd name="T20" fmla="*/ 7228 w 11628"/>
                <a:gd name="T21" fmla="*/ 4335 h 11703"/>
                <a:gd name="T22" fmla="*/ 4334 w 11628"/>
                <a:gd name="T23" fmla="*/ 7229 h 1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628" h="11703">
                  <a:moveTo>
                    <a:pt x="11546" y="9516"/>
                  </a:moveTo>
                  <a:lnTo>
                    <a:pt x="8241" y="6211"/>
                  </a:lnTo>
                  <a:cubicBezTo>
                    <a:pt x="9615" y="3364"/>
                    <a:pt x="7539" y="0"/>
                    <a:pt x="4334" y="0"/>
                  </a:cubicBezTo>
                  <a:cubicBezTo>
                    <a:pt x="1944" y="0"/>
                    <a:pt x="0" y="1945"/>
                    <a:pt x="0" y="4335"/>
                  </a:cubicBezTo>
                  <a:cubicBezTo>
                    <a:pt x="0" y="7488"/>
                    <a:pt x="3265" y="9567"/>
                    <a:pt x="6105" y="8291"/>
                  </a:cubicBezTo>
                  <a:lnTo>
                    <a:pt x="9438" y="11624"/>
                  </a:lnTo>
                  <a:cubicBezTo>
                    <a:pt x="10386" y="11703"/>
                    <a:pt x="11628" y="10497"/>
                    <a:pt x="11546" y="9516"/>
                  </a:cubicBezTo>
                  <a:close/>
                  <a:moveTo>
                    <a:pt x="4334" y="7229"/>
                  </a:moveTo>
                  <a:cubicBezTo>
                    <a:pt x="2739" y="7229"/>
                    <a:pt x="1441" y="5931"/>
                    <a:pt x="1441" y="4335"/>
                  </a:cubicBezTo>
                  <a:cubicBezTo>
                    <a:pt x="1441" y="2739"/>
                    <a:pt x="2739" y="1441"/>
                    <a:pt x="4334" y="1441"/>
                  </a:cubicBezTo>
                  <a:cubicBezTo>
                    <a:pt x="5930" y="1441"/>
                    <a:pt x="7228" y="2739"/>
                    <a:pt x="7228" y="4335"/>
                  </a:cubicBezTo>
                  <a:cubicBezTo>
                    <a:pt x="7228" y="5931"/>
                    <a:pt x="5930" y="7229"/>
                    <a:pt x="4334" y="7229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6" name="Grupo 5"/>
          <p:cNvGrpSpPr/>
          <p:nvPr/>
        </p:nvGrpSpPr>
        <p:grpSpPr>
          <a:xfrm>
            <a:off x="6444208" y="2990125"/>
            <a:ext cx="1296000" cy="1296144"/>
            <a:chOff x="2281367" y="3501008"/>
            <a:chExt cx="1296000" cy="1296144"/>
          </a:xfrm>
        </p:grpSpPr>
        <p:sp>
          <p:nvSpPr>
            <p:cNvPr id="14" name="Rectangle 62"/>
            <p:cNvSpPr/>
            <p:nvPr/>
          </p:nvSpPr>
          <p:spPr>
            <a:xfrm>
              <a:off x="2281367" y="3501008"/>
              <a:ext cx="1296000" cy="1296144"/>
            </a:xfrm>
            <a:prstGeom prst="rect">
              <a:avLst/>
            </a:prstGeom>
            <a:solidFill>
              <a:srgbClr val="009F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7" name="Freeform 20"/>
            <p:cNvSpPr>
              <a:spLocks noEditPoints="1"/>
            </p:cNvSpPr>
            <p:nvPr/>
          </p:nvSpPr>
          <p:spPr bwMode="auto">
            <a:xfrm>
              <a:off x="2561188" y="3782018"/>
              <a:ext cx="736358" cy="734124"/>
            </a:xfrm>
            <a:custGeom>
              <a:avLst/>
              <a:gdLst>
                <a:gd name="T0" fmla="*/ 11649 w 11649"/>
                <a:gd name="T1" fmla="*/ 9098 h 11609"/>
                <a:gd name="T2" fmla="*/ 10234 w 11649"/>
                <a:gd name="T3" fmla="*/ 9098 h 11609"/>
                <a:gd name="T4" fmla="*/ 10234 w 11649"/>
                <a:gd name="T5" fmla="*/ 7683 h 11609"/>
                <a:gd name="T6" fmla="*/ 9141 w 11649"/>
                <a:gd name="T7" fmla="*/ 7683 h 11609"/>
                <a:gd name="T8" fmla="*/ 9141 w 11649"/>
                <a:gd name="T9" fmla="*/ 9098 h 11609"/>
                <a:gd name="T10" fmla="*/ 7726 w 11649"/>
                <a:gd name="T11" fmla="*/ 9098 h 11609"/>
                <a:gd name="T12" fmla="*/ 7726 w 11649"/>
                <a:gd name="T13" fmla="*/ 10191 h 11609"/>
                <a:gd name="T14" fmla="*/ 9141 w 11649"/>
                <a:gd name="T15" fmla="*/ 10191 h 11609"/>
                <a:gd name="T16" fmla="*/ 9141 w 11649"/>
                <a:gd name="T17" fmla="*/ 11606 h 11609"/>
                <a:gd name="T18" fmla="*/ 10234 w 11649"/>
                <a:gd name="T19" fmla="*/ 11606 h 11609"/>
                <a:gd name="T20" fmla="*/ 10234 w 11649"/>
                <a:gd name="T21" fmla="*/ 10191 h 11609"/>
                <a:gd name="T22" fmla="*/ 11649 w 11649"/>
                <a:gd name="T23" fmla="*/ 10191 h 11609"/>
                <a:gd name="T24" fmla="*/ 11649 w 11649"/>
                <a:gd name="T25" fmla="*/ 9098 h 11609"/>
                <a:gd name="T26" fmla="*/ 7550 w 11649"/>
                <a:gd name="T27" fmla="*/ 7861 h 11609"/>
                <a:gd name="T28" fmla="*/ 6522 w 11649"/>
                <a:gd name="T29" fmla="*/ 7386 h 11609"/>
                <a:gd name="T30" fmla="*/ 7591 w 11649"/>
                <a:gd name="T31" fmla="*/ 2010 h 11609"/>
                <a:gd name="T32" fmla="*/ 5853 w 11649"/>
                <a:gd name="T33" fmla="*/ 1132 h 11609"/>
                <a:gd name="T34" fmla="*/ 4100 w 11649"/>
                <a:gd name="T35" fmla="*/ 2026 h 11609"/>
                <a:gd name="T36" fmla="*/ 4718 w 11649"/>
                <a:gd name="T37" fmla="*/ 6267 h 11609"/>
                <a:gd name="T38" fmla="*/ 4856 w 11649"/>
                <a:gd name="T39" fmla="*/ 7659 h 11609"/>
                <a:gd name="T40" fmla="*/ 2122 w 11649"/>
                <a:gd name="T41" fmla="*/ 9017 h 11609"/>
                <a:gd name="T42" fmla="*/ 1171 w 11649"/>
                <a:gd name="T43" fmla="*/ 10477 h 11609"/>
                <a:gd name="T44" fmla="*/ 6673 w 11649"/>
                <a:gd name="T45" fmla="*/ 10477 h 11609"/>
                <a:gd name="T46" fmla="*/ 6673 w 11649"/>
                <a:gd name="T47" fmla="*/ 11609 h 11609"/>
                <a:gd name="T48" fmla="*/ 41 w 11649"/>
                <a:gd name="T49" fmla="*/ 11609 h 11609"/>
                <a:gd name="T50" fmla="*/ 259 w 11649"/>
                <a:gd name="T51" fmla="*/ 9023 h 11609"/>
                <a:gd name="T52" fmla="*/ 1867 w 11649"/>
                <a:gd name="T53" fmla="*/ 7914 h 11609"/>
                <a:gd name="T54" fmla="*/ 3723 w 11649"/>
                <a:gd name="T55" fmla="*/ 6807 h 11609"/>
                <a:gd name="T56" fmla="*/ 3127 w 11649"/>
                <a:gd name="T57" fmla="*/ 1447 h 11609"/>
                <a:gd name="T58" fmla="*/ 5852 w 11649"/>
                <a:gd name="T59" fmla="*/ 0 h 11609"/>
                <a:gd name="T60" fmla="*/ 8561 w 11649"/>
                <a:gd name="T61" fmla="*/ 1426 h 11609"/>
                <a:gd name="T62" fmla="*/ 7550 w 11649"/>
                <a:gd name="T63" fmla="*/ 7861 h 116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1649" h="11609">
                  <a:moveTo>
                    <a:pt x="11649" y="9098"/>
                  </a:moveTo>
                  <a:lnTo>
                    <a:pt x="10234" y="9098"/>
                  </a:lnTo>
                  <a:lnTo>
                    <a:pt x="10234" y="7683"/>
                  </a:lnTo>
                  <a:lnTo>
                    <a:pt x="9141" y="7683"/>
                  </a:lnTo>
                  <a:lnTo>
                    <a:pt x="9141" y="9098"/>
                  </a:lnTo>
                  <a:lnTo>
                    <a:pt x="7726" y="9098"/>
                  </a:lnTo>
                  <a:lnTo>
                    <a:pt x="7726" y="10191"/>
                  </a:lnTo>
                  <a:lnTo>
                    <a:pt x="9141" y="10191"/>
                  </a:lnTo>
                  <a:lnTo>
                    <a:pt x="9141" y="11606"/>
                  </a:lnTo>
                  <a:lnTo>
                    <a:pt x="10234" y="11606"/>
                  </a:lnTo>
                  <a:lnTo>
                    <a:pt x="10234" y="10191"/>
                  </a:lnTo>
                  <a:lnTo>
                    <a:pt x="11649" y="10191"/>
                  </a:lnTo>
                  <a:lnTo>
                    <a:pt x="11649" y="9098"/>
                  </a:lnTo>
                  <a:close/>
                  <a:moveTo>
                    <a:pt x="7550" y="7861"/>
                  </a:moveTo>
                  <a:lnTo>
                    <a:pt x="6522" y="7386"/>
                  </a:lnTo>
                  <a:cubicBezTo>
                    <a:pt x="6789" y="6808"/>
                    <a:pt x="8623" y="3725"/>
                    <a:pt x="7591" y="2010"/>
                  </a:cubicBezTo>
                  <a:cubicBezTo>
                    <a:pt x="7250" y="1444"/>
                    <a:pt x="6633" y="1132"/>
                    <a:pt x="5853" y="1132"/>
                  </a:cubicBezTo>
                  <a:cubicBezTo>
                    <a:pt x="5065" y="1132"/>
                    <a:pt x="4443" y="1449"/>
                    <a:pt x="4100" y="2026"/>
                  </a:cubicBezTo>
                  <a:cubicBezTo>
                    <a:pt x="3540" y="2967"/>
                    <a:pt x="3765" y="4512"/>
                    <a:pt x="4718" y="6267"/>
                  </a:cubicBezTo>
                  <a:cubicBezTo>
                    <a:pt x="4996" y="6778"/>
                    <a:pt x="5042" y="7247"/>
                    <a:pt x="4856" y="7659"/>
                  </a:cubicBezTo>
                  <a:cubicBezTo>
                    <a:pt x="4480" y="8492"/>
                    <a:pt x="3329" y="8739"/>
                    <a:pt x="2122" y="9017"/>
                  </a:cubicBezTo>
                  <a:cubicBezTo>
                    <a:pt x="1238" y="9221"/>
                    <a:pt x="1171" y="9458"/>
                    <a:pt x="1171" y="10477"/>
                  </a:cubicBezTo>
                  <a:lnTo>
                    <a:pt x="6673" y="10477"/>
                  </a:lnTo>
                  <a:lnTo>
                    <a:pt x="6673" y="11609"/>
                  </a:lnTo>
                  <a:lnTo>
                    <a:pt x="41" y="11609"/>
                  </a:lnTo>
                  <a:cubicBezTo>
                    <a:pt x="41" y="10167"/>
                    <a:pt x="0" y="9583"/>
                    <a:pt x="259" y="9023"/>
                  </a:cubicBezTo>
                  <a:cubicBezTo>
                    <a:pt x="519" y="8459"/>
                    <a:pt x="1030" y="8107"/>
                    <a:pt x="1867" y="7914"/>
                  </a:cubicBezTo>
                  <a:cubicBezTo>
                    <a:pt x="3976" y="7428"/>
                    <a:pt x="3970" y="7262"/>
                    <a:pt x="3723" y="6807"/>
                  </a:cubicBezTo>
                  <a:cubicBezTo>
                    <a:pt x="2558" y="4662"/>
                    <a:pt x="2347" y="2759"/>
                    <a:pt x="3127" y="1447"/>
                  </a:cubicBezTo>
                  <a:cubicBezTo>
                    <a:pt x="3674" y="527"/>
                    <a:pt x="4668" y="0"/>
                    <a:pt x="5852" y="0"/>
                  </a:cubicBezTo>
                  <a:cubicBezTo>
                    <a:pt x="7028" y="0"/>
                    <a:pt x="8016" y="520"/>
                    <a:pt x="8561" y="1426"/>
                  </a:cubicBezTo>
                  <a:cubicBezTo>
                    <a:pt x="9927" y="3697"/>
                    <a:pt x="7938" y="7041"/>
                    <a:pt x="7550" y="7861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3" name="Grupo 2"/>
          <p:cNvGrpSpPr/>
          <p:nvPr/>
        </p:nvGrpSpPr>
        <p:grpSpPr>
          <a:xfrm>
            <a:off x="5148064" y="2993658"/>
            <a:ext cx="1296000" cy="1296144"/>
            <a:chOff x="7740496" y="3491868"/>
            <a:chExt cx="1296000" cy="1296144"/>
          </a:xfrm>
        </p:grpSpPr>
        <p:sp>
          <p:nvSpPr>
            <p:cNvPr id="19" name="Rectangle 45"/>
            <p:cNvSpPr/>
            <p:nvPr/>
          </p:nvSpPr>
          <p:spPr>
            <a:xfrm>
              <a:off x="7740496" y="3491868"/>
              <a:ext cx="1296000" cy="1296144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0" name="Freeform 5"/>
            <p:cNvSpPr>
              <a:spLocks noEditPoints="1"/>
            </p:cNvSpPr>
            <p:nvPr/>
          </p:nvSpPr>
          <p:spPr bwMode="auto">
            <a:xfrm>
              <a:off x="7974953" y="3699409"/>
              <a:ext cx="827087" cy="881063"/>
            </a:xfrm>
            <a:custGeom>
              <a:avLst/>
              <a:gdLst>
                <a:gd name="T0" fmla="*/ 3022 w 10931"/>
                <a:gd name="T1" fmla="*/ 11627 h 11627"/>
                <a:gd name="T2" fmla="*/ 0 w 10931"/>
                <a:gd name="T3" fmla="*/ 11627 h 11627"/>
                <a:gd name="T4" fmla="*/ 0 w 10931"/>
                <a:gd name="T5" fmla="*/ 8694 h 11627"/>
                <a:gd name="T6" fmla="*/ 3022 w 10931"/>
                <a:gd name="T7" fmla="*/ 8694 h 11627"/>
                <a:gd name="T8" fmla="*/ 3022 w 10931"/>
                <a:gd name="T9" fmla="*/ 11627 h 11627"/>
                <a:gd name="T10" fmla="*/ 6963 w 10931"/>
                <a:gd name="T11" fmla="*/ 7301 h 11627"/>
                <a:gd name="T12" fmla="*/ 3911 w 10931"/>
                <a:gd name="T13" fmla="*/ 7301 h 11627"/>
                <a:gd name="T14" fmla="*/ 3911 w 10931"/>
                <a:gd name="T15" fmla="*/ 11627 h 11627"/>
                <a:gd name="T16" fmla="*/ 6963 w 10931"/>
                <a:gd name="T17" fmla="*/ 11627 h 11627"/>
                <a:gd name="T18" fmla="*/ 6963 w 10931"/>
                <a:gd name="T19" fmla="*/ 7301 h 11627"/>
                <a:gd name="T20" fmla="*/ 10874 w 10931"/>
                <a:gd name="T21" fmla="*/ 5405 h 11627"/>
                <a:gd name="T22" fmla="*/ 7822 w 10931"/>
                <a:gd name="T23" fmla="*/ 5405 h 11627"/>
                <a:gd name="T24" fmla="*/ 7822 w 10931"/>
                <a:gd name="T25" fmla="*/ 11627 h 11627"/>
                <a:gd name="T26" fmla="*/ 10874 w 10931"/>
                <a:gd name="T27" fmla="*/ 11627 h 11627"/>
                <a:gd name="T28" fmla="*/ 10874 w 10931"/>
                <a:gd name="T29" fmla="*/ 5405 h 11627"/>
                <a:gd name="T30" fmla="*/ 10931 w 10931"/>
                <a:gd name="T31" fmla="*/ 0 h 11627"/>
                <a:gd name="T32" fmla="*/ 8458 w 10931"/>
                <a:gd name="T33" fmla="*/ 427 h 11627"/>
                <a:gd name="T34" fmla="*/ 9002 w 10931"/>
                <a:gd name="T35" fmla="*/ 977 h 11627"/>
                <a:gd name="T36" fmla="*/ 5282 w 10931"/>
                <a:gd name="T37" fmla="*/ 4552 h 11627"/>
                <a:gd name="T38" fmla="*/ 3931 w 10931"/>
                <a:gd name="T39" fmla="*/ 3275 h 11627"/>
                <a:gd name="T40" fmla="*/ 149 w 10931"/>
                <a:gd name="T41" fmla="*/ 7043 h 11627"/>
                <a:gd name="T42" fmla="*/ 1080 w 10931"/>
                <a:gd name="T43" fmla="*/ 7958 h 11627"/>
                <a:gd name="T44" fmla="*/ 3892 w 10931"/>
                <a:gd name="T45" fmla="*/ 5146 h 11627"/>
                <a:gd name="T46" fmla="*/ 5285 w 10931"/>
                <a:gd name="T47" fmla="*/ 6464 h 11627"/>
                <a:gd name="T48" fmla="*/ 9929 w 10931"/>
                <a:gd name="T49" fmla="*/ 1931 h 11627"/>
                <a:gd name="T50" fmla="*/ 10457 w 10931"/>
                <a:gd name="T51" fmla="*/ 2464 h 11627"/>
                <a:gd name="T52" fmla="*/ 10931 w 10931"/>
                <a:gd name="T53" fmla="*/ 0 h 116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0931" h="11627">
                  <a:moveTo>
                    <a:pt x="3022" y="11627"/>
                  </a:moveTo>
                  <a:lnTo>
                    <a:pt x="0" y="11627"/>
                  </a:lnTo>
                  <a:lnTo>
                    <a:pt x="0" y="8694"/>
                  </a:lnTo>
                  <a:lnTo>
                    <a:pt x="3022" y="8694"/>
                  </a:lnTo>
                  <a:lnTo>
                    <a:pt x="3022" y="11627"/>
                  </a:lnTo>
                  <a:close/>
                  <a:moveTo>
                    <a:pt x="6963" y="7301"/>
                  </a:moveTo>
                  <a:lnTo>
                    <a:pt x="3911" y="7301"/>
                  </a:lnTo>
                  <a:lnTo>
                    <a:pt x="3911" y="11627"/>
                  </a:lnTo>
                  <a:lnTo>
                    <a:pt x="6963" y="11627"/>
                  </a:lnTo>
                  <a:lnTo>
                    <a:pt x="6963" y="7301"/>
                  </a:lnTo>
                  <a:close/>
                  <a:moveTo>
                    <a:pt x="10874" y="5405"/>
                  </a:moveTo>
                  <a:lnTo>
                    <a:pt x="7822" y="5405"/>
                  </a:lnTo>
                  <a:lnTo>
                    <a:pt x="7822" y="11627"/>
                  </a:lnTo>
                  <a:lnTo>
                    <a:pt x="10874" y="11627"/>
                  </a:lnTo>
                  <a:lnTo>
                    <a:pt x="10874" y="5405"/>
                  </a:lnTo>
                  <a:close/>
                  <a:moveTo>
                    <a:pt x="10931" y="0"/>
                  </a:moveTo>
                  <a:lnTo>
                    <a:pt x="8458" y="427"/>
                  </a:lnTo>
                  <a:lnTo>
                    <a:pt x="9002" y="977"/>
                  </a:lnTo>
                  <a:lnTo>
                    <a:pt x="5282" y="4552"/>
                  </a:lnTo>
                  <a:lnTo>
                    <a:pt x="3931" y="3275"/>
                  </a:lnTo>
                  <a:lnTo>
                    <a:pt x="149" y="7043"/>
                  </a:lnTo>
                  <a:lnTo>
                    <a:pt x="1080" y="7958"/>
                  </a:lnTo>
                  <a:lnTo>
                    <a:pt x="3892" y="5146"/>
                  </a:lnTo>
                  <a:lnTo>
                    <a:pt x="5285" y="6464"/>
                  </a:lnTo>
                  <a:lnTo>
                    <a:pt x="9929" y="1931"/>
                  </a:lnTo>
                  <a:lnTo>
                    <a:pt x="10457" y="2464"/>
                  </a:lnTo>
                  <a:lnTo>
                    <a:pt x="10931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4" name="Grupo 3"/>
          <p:cNvGrpSpPr/>
          <p:nvPr/>
        </p:nvGrpSpPr>
        <p:grpSpPr>
          <a:xfrm>
            <a:off x="2555776" y="2993658"/>
            <a:ext cx="1296000" cy="1296144"/>
            <a:chOff x="5041209" y="3501008"/>
            <a:chExt cx="1296000" cy="1296144"/>
          </a:xfrm>
        </p:grpSpPr>
        <p:sp>
          <p:nvSpPr>
            <p:cNvPr id="21" name="Rectangle 51"/>
            <p:cNvSpPr/>
            <p:nvPr/>
          </p:nvSpPr>
          <p:spPr>
            <a:xfrm>
              <a:off x="5041209" y="3501008"/>
              <a:ext cx="1296000" cy="129614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2" name="Internet Explorer Icon"/>
            <p:cNvSpPr>
              <a:spLocks noChangeAspect="1" noEditPoints="1"/>
            </p:cNvSpPr>
            <p:nvPr/>
          </p:nvSpPr>
          <p:spPr bwMode="auto">
            <a:xfrm>
              <a:off x="5163420" y="3782018"/>
              <a:ext cx="871753" cy="822292"/>
            </a:xfrm>
            <a:custGeom>
              <a:avLst/>
              <a:gdLst>
                <a:gd name="T0" fmla="*/ 456 w 781"/>
                <a:gd name="T1" fmla="*/ 39 h 737"/>
                <a:gd name="T2" fmla="*/ 505 w 781"/>
                <a:gd name="T3" fmla="*/ 43 h 737"/>
                <a:gd name="T4" fmla="*/ 724 w 781"/>
                <a:gd name="T5" fmla="*/ 43 h 737"/>
                <a:gd name="T6" fmla="*/ 743 w 781"/>
                <a:gd name="T7" fmla="*/ 211 h 737"/>
                <a:gd name="T8" fmla="*/ 781 w 781"/>
                <a:gd name="T9" fmla="*/ 364 h 737"/>
                <a:gd name="T10" fmla="*/ 778 w 781"/>
                <a:gd name="T11" fmla="*/ 406 h 737"/>
                <a:gd name="T12" fmla="*/ 609 w 781"/>
                <a:gd name="T13" fmla="*/ 406 h 737"/>
                <a:gd name="T14" fmla="*/ 527 w 781"/>
                <a:gd name="T15" fmla="*/ 406 h 737"/>
                <a:gd name="T16" fmla="*/ 303 w 781"/>
                <a:gd name="T17" fmla="*/ 406 h 737"/>
                <a:gd name="T18" fmla="*/ 456 w 781"/>
                <a:gd name="T19" fmla="*/ 547 h 737"/>
                <a:gd name="T20" fmla="*/ 591 w 781"/>
                <a:gd name="T21" fmla="*/ 463 h 737"/>
                <a:gd name="T22" fmla="*/ 765 w 781"/>
                <a:gd name="T23" fmla="*/ 463 h 737"/>
                <a:gd name="T24" fmla="*/ 456 w 781"/>
                <a:gd name="T25" fmla="*/ 689 h 737"/>
                <a:gd name="T26" fmla="*/ 340 w 781"/>
                <a:gd name="T27" fmla="*/ 667 h 737"/>
                <a:gd name="T28" fmla="*/ 80 w 781"/>
                <a:gd name="T29" fmla="*/ 687 h 737"/>
                <a:gd name="T30" fmla="*/ 256 w 781"/>
                <a:gd name="T31" fmla="*/ 220 h 737"/>
                <a:gd name="T32" fmla="*/ 293 w 781"/>
                <a:gd name="T33" fmla="*/ 185 h 737"/>
                <a:gd name="T34" fmla="*/ 138 w 781"/>
                <a:gd name="T35" fmla="*/ 302 h 737"/>
                <a:gd name="T36" fmla="*/ 456 w 781"/>
                <a:gd name="T37" fmla="*/ 39 h 737"/>
                <a:gd name="T38" fmla="*/ 456 w 781"/>
                <a:gd name="T39" fmla="*/ 209 h 737"/>
                <a:gd name="T40" fmla="*/ 310 w 781"/>
                <a:gd name="T41" fmla="*/ 322 h 737"/>
                <a:gd name="T42" fmla="*/ 603 w 781"/>
                <a:gd name="T43" fmla="*/ 322 h 737"/>
                <a:gd name="T44" fmla="*/ 456 w 781"/>
                <a:gd name="T45" fmla="*/ 209 h 737"/>
                <a:gd name="T46" fmla="*/ 705 w 781"/>
                <a:gd name="T47" fmla="*/ 87 h 737"/>
                <a:gd name="T48" fmla="*/ 595 w 781"/>
                <a:gd name="T49" fmla="*/ 71 h 737"/>
                <a:gd name="T50" fmla="*/ 724 w 781"/>
                <a:gd name="T51" fmla="*/ 181 h 737"/>
                <a:gd name="T52" fmla="*/ 705 w 781"/>
                <a:gd name="T53" fmla="*/ 87 h 737"/>
                <a:gd name="T54" fmla="*/ 126 w 781"/>
                <a:gd name="T55" fmla="*/ 666 h 737"/>
                <a:gd name="T56" fmla="*/ 311 w 781"/>
                <a:gd name="T57" fmla="*/ 654 h 737"/>
                <a:gd name="T58" fmla="*/ 147 w 781"/>
                <a:gd name="T59" fmla="*/ 462 h 737"/>
                <a:gd name="T60" fmla="*/ 126 w 781"/>
                <a:gd name="T61" fmla="*/ 666 h 7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781" h="737">
                  <a:moveTo>
                    <a:pt x="456" y="39"/>
                  </a:moveTo>
                  <a:cubicBezTo>
                    <a:pt x="473" y="39"/>
                    <a:pt x="489" y="41"/>
                    <a:pt x="505" y="43"/>
                  </a:cubicBezTo>
                  <a:cubicBezTo>
                    <a:pt x="599" y="3"/>
                    <a:pt x="680" y="0"/>
                    <a:pt x="724" y="43"/>
                  </a:cubicBezTo>
                  <a:cubicBezTo>
                    <a:pt x="760" y="79"/>
                    <a:pt x="764" y="139"/>
                    <a:pt x="743" y="211"/>
                  </a:cubicBezTo>
                  <a:cubicBezTo>
                    <a:pt x="767" y="257"/>
                    <a:pt x="781" y="309"/>
                    <a:pt x="781" y="364"/>
                  </a:cubicBezTo>
                  <a:lnTo>
                    <a:pt x="778" y="406"/>
                  </a:lnTo>
                  <a:lnTo>
                    <a:pt x="609" y="406"/>
                  </a:lnTo>
                  <a:lnTo>
                    <a:pt x="527" y="406"/>
                  </a:lnTo>
                  <a:lnTo>
                    <a:pt x="303" y="406"/>
                  </a:lnTo>
                  <a:cubicBezTo>
                    <a:pt x="315" y="486"/>
                    <a:pt x="379" y="547"/>
                    <a:pt x="456" y="547"/>
                  </a:cubicBezTo>
                  <a:cubicBezTo>
                    <a:pt x="514" y="547"/>
                    <a:pt x="564" y="513"/>
                    <a:pt x="591" y="463"/>
                  </a:cubicBezTo>
                  <a:lnTo>
                    <a:pt x="765" y="463"/>
                  </a:lnTo>
                  <a:cubicBezTo>
                    <a:pt x="724" y="594"/>
                    <a:pt x="601" y="689"/>
                    <a:pt x="456" y="689"/>
                  </a:cubicBezTo>
                  <a:cubicBezTo>
                    <a:pt x="415" y="689"/>
                    <a:pt x="376" y="681"/>
                    <a:pt x="340" y="667"/>
                  </a:cubicBezTo>
                  <a:cubicBezTo>
                    <a:pt x="230" y="726"/>
                    <a:pt x="130" y="737"/>
                    <a:pt x="80" y="687"/>
                  </a:cubicBezTo>
                  <a:cubicBezTo>
                    <a:pt x="0" y="607"/>
                    <a:pt x="79" y="397"/>
                    <a:pt x="256" y="220"/>
                  </a:cubicBezTo>
                  <a:lnTo>
                    <a:pt x="293" y="185"/>
                  </a:lnTo>
                  <a:cubicBezTo>
                    <a:pt x="239" y="213"/>
                    <a:pt x="185" y="254"/>
                    <a:pt x="138" y="302"/>
                  </a:cubicBezTo>
                  <a:cubicBezTo>
                    <a:pt x="167" y="152"/>
                    <a:pt x="298" y="39"/>
                    <a:pt x="456" y="39"/>
                  </a:cubicBezTo>
                  <a:close/>
                  <a:moveTo>
                    <a:pt x="456" y="209"/>
                  </a:moveTo>
                  <a:cubicBezTo>
                    <a:pt x="389" y="209"/>
                    <a:pt x="331" y="256"/>
                    <a:pt x="310" y="322"/>
                  </a:cubicBezTo>
                  <a:lnTo>
                    <a:pt x="603" y="322"/>
                  </a:lnTo>
                  <a:cubicBezTo>
                    <a:pt x="581" y="256"/>
                    <a:pt x="524" y="209"/>
                    <a:pt x="456" y="209"/>
                  </a:cubicBezTo>
                  <a:close/>
                  <a:moveTo>
                    <a:pt x="705" y="87"/>
                  </a:moveTo>
                  <a:cubicBezTo>
                    <a:pt x="681" y="64"/>
                    <a:pt x="643" y="59"/>
                    <a:pt x="595" y="71"/>
                  </a:cubicBezTo>
                  <a:cubicBezTo>
                    <a:pt x="647" y="95"/>
                    <a:pt x="692" y="134"/>
                    <a:pt x="724" y="181"/>
                  </a:cubicBezTo>
                  <a:cubicBezTo>
                    <a:pt x="731" y="141"/>
                    <a:pt x="725" y="108"/>
                    <a:pt x="705" y="87"/>
                  </a:cubicBezTo>
                  <a:close/>
                  <a:moveTo>
                    <a:pt x="126" y="666"/>
                  </a:moveTo>
                  <a:cubicBezTo>
                    <a:pt x="160" y="701"/>
                    <a:pt x="230" y="694"/>
                    <a:pt x="311" y="654"/>
                  </a:cubicBezTo>
                  <a:cubicBezTo>
                    <a:pt x="233" y="615"/>
                    <a:pt x="173" y="546"/>
                    <a:pt x="147" y="462"/>
                  </a:cubicBezTo>
                  <a:cubicBezTo>
                    <a:pt x="99" y="551"/>
                    <a:pt x="89" y="629"/>
                    <a:pt x="126" y="666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900"/>
            </a:p>
          </p:txBody>
        </p:sp>
      </p:grpSp>
      <p:sp>
        <p:nvSpPr>
          <p:cNvPr id="23" name="22 CuadroTexto"/>
          <p:cNvSpPr txBox="1"/>
          <p:nvPr/>
        </p:nvSpPr>
        <p:spPr>
          <a:xfrm>
            <a:off x="1187480" y="5013176"/>
            <a:ext cx="6552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SV" i="1" dirty="0" smtClean="0">
                <a:solidFill>
                  <a:srgbClr val="FF0000"/>
                </a:solidFill>
              </a:rPr>
              <a:t>Ministerio de Hacienda y Ministerio de Educación</a:t>
            </a:r>
            <a:endParaRPr lang="es-SV" i="1" dirty="0">
              <a:solidFill>
                <a:srgbClr val="FF0000"/>
              </a:solidFill>
            </a:endParaRPr>
          </a:p>
        </p:txBody>
      </p:sp>
      <p:sp>
        <p:nvSpPr>
          <p:cNvPr id="24" name="Rectangle 4"/>
          <p:cNvSpPr/>
          <p:nvPr/>
        </p:nvSpPr>
        <p:spPr>
          <a:xfrm>
            <a:off x="7740208" y="2996952"/>
            <a:ext cx="1368296" cy="1296144"/>
          </a:xfrm>
          <a:prstGeom prst="rect">
            <a:avLst/>
          </a:prstGeom>
          <a:solidFill>
            <a:srgbClr val="006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pic>
        <p:nvPicPr>
          <p:cNvPr id="2050" name="3 Imagen" descr="fiscal.bmp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2360" y="3076956"/>
            <a:ext cx="1202953" cy="1122481"/>
          </a:xfrm>
          <a:prstGeom prst="rect">
            <a:avLst/>
          </a:prstGeom>
          <a:noFill/>
          <a:ln w="28575">
            <a:solidFill>
              <a:srgbClr val="00B0F0"/>
            </a:solidFill>
            <a:miter lim="800000"/>
            <a:headEnd/>
            <a:tailEnd/>
          </a:ln>
        </p:spPr>
      </p:pic>
      <p:sp>
        <p:nvSpPr>
          <p:cNvPr id="26" name="25 CuadroTexto"/>
          <p:cNvSpPr txBox="1"/>
          <p:nvPr/>
        </p:nvSpPr>
        <p:spPr>
          <a:xfrm>
            <a:off x="5508104" y="692696"/>
            <a:ext cx="3600400" cy="40011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SV" sz="2000" dirty="0" smtClean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Formación Formal </a:t>
            </a:r>
            <a:r>
              <a:rPr lang="es-SV" sz="2000" dirty="0" err="1" smtClean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Semi</a:t>
            </a:r>
            <a:r>
              <a:rPr lang="es-SV" sz="2000" dirty="0" smtClean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- Presencial</a:t>
            </a:r>
            <a:endParaRPr lang="es-SV" sz="1200" dirty="0">
              <a:solidFill>
                <a:srgbClr val="FF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5" name="24 Imagen" descr="LOGO GOBIERNO DE EL SALVADOR 2014 TRAZOS V2-01.jpg"/>
          <p:cNvPicPr>
            <a:picLocks noChangeAspect="1"/>
          </p:cNvPicPr>
          <p:nvPr/>
        </p:nvPicPr>
        <p:blipFill>
          <a:blip r:embed="rId4" cstate="print"/>
          <a:srcRect l="14407" t="23066" r="14407" b="23066"/>
          <a:stretch>
            <a:fillRect/>
          </a:stretch>
        </p:blipFill>
        <p:spPr>
          <a:xfrm>
            <a:off x="147512" y="3088848"/>
            <a:ext cx="2304256" cy="100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0655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/>
              <a:t>¿Porqué nace la idea del Diplomado?</a:t>
            </a:r>
            <a:endParaRPr lang="es-SV" dirty="0"/>
          </a:p>
        </p:txBody>
      </p:sp>
      <p:graphicFrame>
        <p:nvGraphicFramePr>
          <p:cNvPr id="3" name="图示 4"/>
          <p:cNvGraphicFramePr/>
          <p:nvPr>
            <p:extLst>
              <p:ext uri="{D42A27DB-BD31-4B8C-83A1-F6EECF244321}">
                <p14:modId xmlns:p14="http://schemas.microsoft.com/office/powerpoint/2010/main" val="1883240452"/>
              </p:ext>
            </p:extLst>
          </p:nvPr>
        </p:nvGraphicFramePr>
        <p:xfrm>
          <a:off x="500034" y="1397000"/>
          <a:ext cx="8032406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11151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-252536" y="116632"/>
            <a:ext cx="8568952" cy="576064"/>
          </a:xfrm>
        </p:spPr>
        <p:txBody>
          <a:bodyPr>
            <a:normAutofit fontScale="90000"/>
          </a:bodyPr>
          <a:lstStyle/>
          <a:p>
            <a:r>
              <a:rPr lang="es-ES" sz="3200" dirty="0" smtClean="0">
                <a:solidFill>
                  <a:srgbClr val="FF0000"/>
                </a:solidFill>
              </a:rPr>
              <a:t>Fundamentos. </a:t>
            </a:r>
            <a:r>
              <a:rPr lang="es-ES" sz="3200" dirty="0">
                <a:solidFill>
                  <a:srgbClr val="FF0000"/>
                </a:solidFill>
              </a:rPr>
              <a:t>Diplomado en Educación Fiscal</a:t>
            </a:r>
            <a:endParaRPr lang="es-SV" sz="3200" dirty="0">
              <a:solidFill>
                <a:srgbClr val="FF0000"/>
              </a:solidFill>
            </a:endParaRPr>
          </a:p>
        </p:txBody>
      </p:sp>
      <p:sp>
        <p:nvSpPr>
          <p:cNvPr id="4" name="Conector recto 3"/>
          <p:cNvSpPr/>
          <p:nvPr/>
        </p:nvSpPr>
        <p:spPr>
          <a:xfrm>
            <a:off x="1805811" y="1582388"/>
            <a:ext cx="0" cy="4235884"/>
          </a:xfrm>
          <a:prstGeom prst="line">
            <a:avLst/>
          </a:prstGeom>
        </p:spPr>
        <p:style>
          <a:lnRef idx="2">
            <a:schemeClr val="accent5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" name="Rectángulo 4"/>
          <p:cNvSpPr/>
          <p:nvPr/>
        </p:nvSpPr>
        <p:spPr>
          <a:xfrm>
            <a:off x="1950712" y="1566909"/>
            <a:ext cx="2227840" cy="1906148"/>
          </a:xfrm>
          <a:prstGeom prst="rect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8000" r="-28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6" name="Forma libre 5"/>
          <p:cNvSpPr/>
          <p:nvPr/>
        </p:nvSpPr>
        <p:spPr>
          <a:xfrm>
            <a:off x="1923474" y="3629732"/>
            <a:ext cx="2227840" cy="2188540"/>
          </a:xfrm>
          <a:custGeom>
            <a:avLst/>
            <a:gdLst>
              <a:gd name="connsiteX0" fmla="*/ 0 w 2227840"/>
              <a:gd name="connsiteY0" fmla="*/ 0 h 2188540"/>
              <a:gd name="connsiteX1" fmla="*/ 2227840 w 2227840"/>
              <a:gd name="connsiteY1" fmla="*/ 0 h 2188540"/>
              <a:gd name="connsiteX2" fmla="*/ 2227840 w 2227840"/>
              <a:gd name="connsiteY2" fmla="*/ 2188540 h 2188540"/>
              <a:gd name="connsiteX3" fmla="*/ 0 w 2227840"/>
              <a:gd name="connsiteY3" fmla="*/ 2188540 h 2188540"/>
              <a:gd name="connsiteX4" fmla="*/ 0 w 2227840"/>
              <a:gd name="connsiteY4" fmla="*/ 0 h 2188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27840" h="2188540">
                <a:moveTo>
                  <a:pt x="0" y="0"/>
                </a:moveTo>
                <a:lnTo>
                  <a:pt x="2227840" y="0"/>
                </a:lnTo>
                <a:lnTo>
                  <a:pt x="2227840" y="2188540"/>
                </a:lnTo>
                <a:lnTo>
                  <a:pt x="0" y="218854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5720" tIns="45720" rIns="45720" bIns="45720" numCol="1" spcCol="1270" anchor="t" anchorCtr="0">
            <a:noAutofit/>
          </a:bodyPr>
          <a:lstStyle/>
          <a:p>
            <a:pPr marL="171450" lvl="1" indent="-171450" algn="l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s-SV" sz="1800" kern="1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Ministerio de Hacienda</a:t>
            </a:r>
            <a:endParaRPr lang="es-SV" sz="1800" kern="1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171450" lvl="1" indent="-171450" algn="l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s-SV" sz="1800" kern="1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Motor impulsador de  la política de Estado: Educación Fiscal</a:t>
            </a:r>
            <a:r>
              <a:rPr lang="es-SV" sz="900" kern="1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  <a:endParaRPr lang="es-SV" sz="900" kern="1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7" name="Forma libre 6"/>
          <p:cNvSpPr/>
          <p:nvPr/>
        </p:nvSpPr>
        <p:spPr>
          <a:xfrm>
            <a:off x="1805811" y="1111734"/>
            <a:ext cx="2353269" cy="470653"/>
          </a:xfrm>
          <a:custGeom>
            <a:avLst/>
            <a:gdLst>
              <a:gd name="connsiteX0" fmla="*/ 0 w 2353269"/>
              <a:gd name="connsiteY0" fmla="*/ 0 h 470653"/>
              <a:gd name="connsiteX1" fmla="*/ 2353269 w 2353269"/>
              <a:gd name="connsiteY1" fmla="*/ 0 h 470653"/>
              <a:gd name="connsiteX2" fmla="*/ 2353269 w 2353269"/>
              <a:gd name="connsiteY2" fmla="*/ 470653 h 470653"/>
              <a:gd name="connsiteX3" fmla="*/ 0 w 2353269"/>
              <a:gd name="connsiteY3" fmla="*/ 470653 h 470653"/>
              <a:gd name="connsiteX4" fmla="*/ 0 w 2353269"/>
              <a:gd name="connsiteY4" fmla="*/ 0 h 470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53269" h="470653">
                <a:moveTo>
                  <a:pt x="0" y="0"/>
                </a:moveTo>
                <a:lnTo>
                  <a:pt x="2353269" y="0"/>
                </a:lnTo>
                <a:lnTo>
                  <a:pt x="2353269" y="470653"/>
                </a:lnTo>
                <a:lnTo>
                  <a:pt x="0" y="470653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5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0640" tIns="40640" rIns="40640" bIns="40640" numCol="1" spcCol="1270" anchor="ctr" anchorCtr="0">
            <a:noAutofit/>
          </a:bodyPr>
          <a:lstStyle/>
          <a:p>
            <a:pPr lvl="0" algn="ctr" defTabSz="711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SV" sz="2000" kern="1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Política de Estado</a:t>
            </a:r>
            <a:endParaRPr lang="es-SV" sz="2000" kern="1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8" name="Conector recto 7"/>
          <p:cNvSpPr/>
          <p:nvPr/>
        </p:nvSpPr>
        <p:spPr>
          <a:xfrm>
            <a:off x="4860032" y="1582388"/>
            <a:ext cx="0" cy="4235884"/>
          </a:xfrm>
          <a:prstGeom prst="line">
            <a:avLst/>
          </a:prstGeom>
        </p:spPr>
        <p:style>
          <a:lnRef idx="2">
            <a:schemeClr val="accent5">
              <a:hueOff val="-4966938"/>
              <a:satOff val="19906"/>
              <a:lumOff val="4314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0" name="Rectángulo 9"/>
          <p:cNvSpPr/>
          <p:nvPr/>
        </p:nvSpPr>
        <p:spPr>
          <a:xfrm>
            <a:off x="5004932" y="1723584"/>
            <a:ext cx="2227840" cy="1906148"/>
          </a:xfrm>
          <a:prstGeom prst="rect">
            <a:avLst/>
          </a:prstGeom>
          <a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9000" r="-29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hueOff val="-4966938"/>
              <a:satOff val="19906"/>
              <a:lumOff val="4314"/>
              <a:alphaOff val="0"/>
            </a:schemeClr>
          </a:effectRef>
          <a:fontRef idx="minor">
            <a:schemeClr val="lt1"/>
          </a:fontRef>
        </p:style>
      </p:sp>
      <p:sp>
        <p:nvSpPr>
          <p:cNvPr id="11" name="Forma libre 10"/>
          <p:cNvSpPr/>
          <p:nvPr/>
        </p:nvSpPr>
        <p:spPr>
          <a:xfrm>
            <a:off x="4892681" y="3735723"/>
            <a:ext cx="3135703" cy="2188540"/>
          </a:xfrm>
          <a:custGeom>
            <a:avLst/>
            <a:gdLst>
              <a:gd name="connsiteX0" fmla="*/ 0 w 3401911"/>
              <a:gd name="connsiteY0" fmla="*/ 0 h 2188540"/>
              <a:gd name="connsiteX1" fmla="*/ 3401911 w 3401911"/>
              <a:gd name="connsiteY1" fmla="*/ 0 h 2188540"/>
              <a:gd name="connsiteX2" fmla="*/ 3401911 w 3401911"/>
              <a:gd name="connsiteY2" fmla="*/ 2188540 h 2188540"/>
              <a:gd name="connsiteX3" fmla="*/ 0 w 3401911"/>
              <a:gd name="connsiteY3" fmla="*/ 2188540 h 2188540"/>
              <a:gd name="connsiteX4" fmla="*/ 0 w 3401911"/>
              <a:gd name="connsiteY4" fmla="*/ 0 h 2188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01911" h="2188540">
                <a:moveTo>
                  <a:pt x="0" y="0"/>
                </a:moveTo>
                <a:lnTo>
                  <a:pt x="3401911" y="0"/>
                </a:lnTo>
                <a:lnTo>
                  <a:pt x="3401911" y="2188540"/>
                </a:lnTo>
                <a:lnTo>
                  <a:pt x="0" y="218854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45720" tIns="45720" rIns="45720" bIns="45720" numCol="1" spcCol="1270" anchor="t" anchorCtr="0">
            <a:noAutofit/>
          </a:bodyPr>
          <a:lstStyle/>
          <a:p>
            <a:pPr marL="171450" lvl="1" indent="-171450" algn="l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s-SV" sz="1800" kern="1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Ministerio de  Educación</a:t>
            </a:r>
            <a:endParaRPr lang="es-SV" sz="1800" kern="1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171450" lvl="1" indent="-171450" algn="l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s-SV" sz="1800" kern="1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LE – 2. Currículo pertinente y  aprendizajes significativos.</a:t>
            </a:r>
          </a:p>
          <a:p>
            <a:pPr marL="171450" lvl="1" indent="-171450" algn="l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s-SV" sz="1800" kern="1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LE - 6. Investigación  en Ciencia y Tecnología.</a:t>
            </a:r>
          </a:p>
        </p:txBody>
      </p:sp>
      <p:sp>
        <p:nvSpPr>
          <p:cNvPr id="12" name="Forma libre 11"/>
          <p:cNvSpPr/>
          <p:nvPr/>
        </p:nvSpPr>
        <p:spPr>
          <a:xfrm>
            <a:off x="4860032" y="1111734"/>
            <a:ext cx="2353269" cy="611850"/>
          </a:xfrm>
          <a:custGeom>
            <a:avLst/>
            <a:gdLst>
              <a:gd name="connsiteX0" fmla="*/ 0 w 2353269"/>
              <a:gd name="connsiteY0" fmla="*/ 0 h 470653"/>
              <a:gd name="connsiteX1" fmla="*/ 2353269 w 2353269"/>
              <a:gd name="connsiteY1" fmla="*/ 0 h 470653"/>
              <a:gd name="connsiteX2" fmla="*/ 2353269 w 2353269"/>
              <a:gd name="connsiteY2" fmla="*/ 470653 h 470653"/>
              <a:gd name="connsiteX3" fmla="*/ 0 w 2353269"/>
              <a:gd name="connsiteY3" fmla="*/ 470653 h 470653"/>
              <a:gd name="connsiteX4" fmla="*/ 0 w 2353269"/>
              <a:gd name="connsiteY4" fmla="*/ 0 h 470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53269" h="470653">
                <a:moveTo>
                  <a:pt x="0" y="0"/>
                </a:moveTo>
                <a:lnTo>
                  <a:pt x="2353269" y="0"/>
                </a:lnTo>
                <a:lnTo>
                  <a:pt x="2353269" y="470653"/>
                </a:lnTo>
                <a:lnTo>
                  <a:pt x="0" y="470653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5">
              <a:hueOff val="-4966938"/>
              <a:satOff val="19906"/>
              <a:lumOff val="4314"/>
              <a:alphaOff val="0"/>
            </a:schemeClr>
          </a:lnRef>
          <a:fillRef idx="1">
            <a:schemeClr val="accent5">
              <a:hueOff val="-4966938"/>
              <a:satOff val="19906"/>
              <a:lumOff val="4314"/>
              <a:alphaOff val="0"/>
            </a:schemeClr>
          </a:fillRef>
          <a:effectRef idx="0">
            <a:schemeClr val="accent5">
              <a:hueOff val="-4966938"/>
              <a:satOff val="19906"/>
              <a:lumOff val="4314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lvl="0" algn="ctr" defTabSz="533400">
              <a:spcBef>
                <a:spcPct val="0"/>
              </a:spcBef>
              <a:spcAft>
                <a:spcPct val="35000"/>
              </a:spcAft>
            </a:pPr>
            <a:r>
              <a:rPr lang="es-SV" kern="1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Plan Social Educativo.</a:t>
            </a:r>
          </a:p>
          <a:p>
            <a:pPr lvl="0" algn="ctr" defTabSz="533400">
              <a:spcBef>
                <a:spcPct val="0"/>
              </a:spcBef>
              <a:spcAft>
                <a:spcPct val="35000"/>
              </a:spcAft>
            </a:pPr>
            <a:r>
              <a:rPr lang="es-SV" kern="1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Vamos a la Escuela </a:t>
            </a:r>
            <a:endParaRPr lang="es-SV" kern="1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68679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21" y="1772816"/>
            <a:ext cx="2451388" cy="2994799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-1764704" y="47809"/>
            <a:ext cx="8229600" cy="657702"/>
          </a:xfrm>
        </p:spPr>
        <p:txBody>
          <a:bodyPr/>
          <a:lstStyle/>
          <a:p>
            <a:r>
              <a:rPr lang="es-SV" sz="3200" dirty="0" smtClean="0">
                <a:solidFill>
                  <a:srgbClr val="FF0000"/>
                </a:solidFill>
              </a:rPr>
              <a:t>Objetivos Específicos </a:t>
            </a:r>
            <a:endParaRPr lang="es-SV" sz="3200" dirty="0">
              <a:solidFill>
                <a:srgbClr val="FF0000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267744" y="1414309"/>
            <a:ext cx="6696744" cy="1368151"/>
          </a:xfrm>
          <a:noFill/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003">
            <a:schemeClr val="lt2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just"/>
            <a:r>
              <a:rPr lang="es-SV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Situar </a:t>
            </a:r>
            <a:r>
              <a:rPr lang="es-SV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la problemática de la cultura tributaria como componente de la formación ética ciudadana. </a:t>
            </a:r>
          </a:p>
        </p:txBody>
      </p:sp>
      <p:sp>
        <p:nvSpPr>
          <p:cNvPr id="7" name="2 Marcador de contenido"/>
          <p:cNvSpPr txBox="1">
            <a:spLocks/>
          </p:cNvSpPr>
          <p:nvPr/>
        </p:nvSpPr>
        <p:spPr>
          <a:xfrm>
            <a:off x="2267744" y="2706505"/>
            <a:ext cx="6696744" cy="1876155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003">
            <a:schemeClr val="lt2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fontAlgn="auto">
              <a:spcAft>
                <a:spcPts val="0"/>
              </a:spcAft>
            </a:pPr>
            <a:r>
              <a:rPr lang="es-SV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Proporcionar al docente la formación técnica fiscal necesaria para fortalecer temáticas fiscales en los programas de estudio. </a:t>
            </a:r>
          </a:p>
        </p:txBody>
      </p:sp>
      <p:sp>
        <p:nvSpPr>
          <p:cNvPr id="8" name="2 Marcador de contenido"/>
          <p:cNvSpPr txBox="1">
            <a:spLocks/>
          </p:cNvSpPr>
          <p:nvPr/>
        </p:nvSpPr>
        <p:spPr>
          <a:xfrm>
            <a:off x="2267744" y="4005063"/>
            <a:ext cx="6696744" cy="1800201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003">
            <a:schemeClr val="lt2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fontAlgn="auto">
              <a:spcAft>
                <a:spcPts val="0"/>
              </a:spcAft>
            </a:pPr>
            <a:r>
              <a:rPr lang="es-SV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Facilitar  la  generación  de  metodologías  de  trabajo  para  desarrollar  en  el  aula  aspectos  fiscales  y tributarios.</a:t>
            </a:r>
            <a:endParaRPr lang="es-SV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7380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-1067018" y="25339"/>
            <a:ext cx="8229600" cy="692696"/>
          </a:xfrm>
        </p:spPr>
        <p:txBody>
          <a:bodyPr>
            <a:normAutofit/>
          </a:bodyPr>
          <a:lstStyle/>
          <a:p>
            <a:r>
              <a:rPr lang="es-SV" sz="3200" dirty="0" smtClean="0">
                <a:solidFill>
                  <a:srgbClr val="FF0000"/>
                </a:solidFill>
              </a:rPr>
              <a:t>Características del diplomado</a:t>
            </a:r>
            <a:endParaRPr lang="es-SV" sz="3200" dirty="0">
              <a:solidFill>
                <a:srgbClr val="FF0000"/>
              </a:solidFill>
            </a:endParaRPr>
          </a:p>
        </p:txBody>
      </p:sp>
      <p:sp>
        <p:nvSpPr>
          <p:cNvPr id="4" name="Rectangle 27"/>
          <p:cNvSpPr/>
          <p:nvPr/>
        </p:nvSpPr>
        <p:spPr>
          <a:xfrm>
            <a:off x="1715634" y="1362825"/>
            <a:ext cx="2664296" cy="1296000"/>
          </a:xfrm>
          <a:prstGeom prst="rect">
            <a:avLst/>
          </a:prstGeom>
          <a:solidFill>
            <a:srgbClr val="F58D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s-SV" sz="2000" dirty="0" smtClean="0"/>
              <a:t>Utilización de una plataforma informática</a:t>
            </a:r>
            <a:endParaRPr lang="es-ES" sz="2000" dirty="0"/>
          </a:p>
        </p:txBody>
      </p:sp>
      <p:sp>
        <p:nvSpPr>
          <p:cNvPr id="5" name="Rectangle 28"/>
          <p:cNvSpPr/>
          <p:nvPr/>
        </p:nvSpPr>
        <p:spPr>
          <a:xfrm>
            <a:off x="5959004" y="1362825"/>
            <a:ext cx="2664296" cy="1296000"/>
          </a:xfrm>
          <a:prstGeom prst="rect">
            <a:avLst/>
          </a:prstGeom>
          <a:solidFill>
            <a:srgbClr val="009F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s-SV" sz="1900" dirty="0" smtClean="0"/>
              <a:t>Realización de jornadas presenciales y virtuales</a:t>
            </a:r>
            <a:endParaRPr lang="es-ES" sz="1900" dirty="0"/>
          </a:p>
        </p:txBody>
      </p:sp>
      <p:sp>
        <p:nvSpPr>
          <p:cNvPr id="6" name="Rectangle 29"/>
          <p:cNvSpPr/>
          <p:nvPr/>
        </p:nvSpPr>
        <p:spPr>
          <a:xfrm>
            <a:off x="1715634" y="3059709"/>
            <a:ext cx="2664296" cy="1296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s-SV" sz="2000" dirty="0" smtClean="0"/>
              <a:t>Participación en Foros Obligatorios</a:t>
            </a:r>
            <a:endParaRPr lang="es-ES" sz="2000" dirty="0"/>
          </a:p>
        </p:txBody>
      </p:sp>
      <p:sp>
        <p:nvSpPr>
          <p:cNvPr id="7" name="Rectangle 30"/>
          <p:cNvSpPr/>
          <p:nvPr/>
        </p:nvSpPr>
        <p:spPr>
          <a:xfrm>
            <a:off x="5959004" y="3059709"/>
            <a:ext cx="2664296" cy="1296000"/>
          </a:xfrm>
          <a:prstGeom prst="rect">
            <a:avLst/>
          </a:prstGeom>
          <a:solidFill>
            <a:srgbClr val="4645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s-SV" sz="2000" dirty="0"/>
              <a:t>Administración de </a:t>
            </a:r>
            <a:r>
              <a:rPr lang="es-SV" sz="2000" dirty="0" smtClean="0"/>
              <a:t>evaluaciones virtuales</a:t>
            </a:r>
            <a:endParaRPr lang="es-ES" sz="2000" dirty="0"/>
          </a:p>
        </p:txBody>
      </p:sp>
      <p:sp>
        <p:nvSpPr>
          <p:cNvPr id="8" name="Rectangle 2"/>
          <p:cNvSpPr/>
          <p:nvPr/>
        </p:nvSpPr>
        <p:spPr>
          <a:xfrm>
            <a:off x="419634" y="1362681"/>
            <a:ext cx="1296000" cy="1296144"/>
          </a:xfrm>
          <a:prstGeom prst="rect">
            <a:avLst/>
          </a:prstGeom>
          <a:solidFill>
            <a:srgbClr val="F58D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9" name="Rectangle 3"/>
          <p:cNvSpPr/>
          <p:nvPr/>
        </p:nvSpPr>
        <p:spPr>
          <a:xfrm>
            <a:off x="426535" y="3059709"/>
            <a:ext cx="1296000" cy="129614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0" name="Rectangle 4"/>
          <p:cNvSpPr/>
          <p:nvPr/>
        </p:nvSpPr>
        <p:spPr>
          <a:xfrm>
            <a:off x="4663004" y="1358802"/>
            <a:ext cx="1296000" cy="1296144"/>
          </a:xfrm>
          <a:prstGeom prst="rect">
            <a:avLst/>
          </a:prstGeom>
          <a:solidFill>
            <a:srgbClr val="009F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1" name="Rectangle 5"/>
          <p:cNvSpPr/>
          <p:nvPr/>
        </p:nvSpPr>
        <p:spPr>
          <a:xfrm>
            <a:off x="4663004" y="3060185"/>
            <a:ext cx="1296000" cy="1296144"/>
          </a:xfrm>
          <a:prstGeom prst="rect">
            <a:avLst/>
          </a:prstGeom>
          <a:solidFill>
            <a:srgbClr val="4645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2" name="Rectangle 6"/>
          <p:cNvSpPr/>
          <p:nvPr/>
        </p:nvSpPr>
        <p:spPr>
          <a:xfrm>
            <a:off x="426535" y="4629897"/>
            <a:ext cx="1296000" cy="1296144"/>
          </a:xfrm>
          <a:prstGeom prst="rect">
            <a:avLst/>
          </a:prstGeom>
          <a:solidFill>
            <a:srgbClr val="006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3" name="Rectangle 7"/>
          <p:cNvSpPr/>
          <p:nvPr/>
        </p:nvSpPr>
        <p:spPr>
          <a:xfrm>
            <a:off x="4663004" y="4635667"/>
            <a:ext cx="1296000" cy="1296144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14" name="Oval 12"/>
          <p:cNvSpPr/>
          <p:nvPr/>
        </p:nvSpPr>
        <p:spPr>
          <a:xfrm>
            <a:off x="707594" y="1621909"/>
            <a:ext cx="720080" cy="72008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GB" sz="4000" b="1" dirty="0">
              <a:solidFill>
                <a:schemeClr val="bg1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713549" y="3347741"/>
            <a:ext cx="720080" cy="72008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GB" sz="4000" b="1" dirty="0">
              <a:solidFill>
                <a:schemeClr val="bg1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4950964" y="1646834"/>
            <a:ext cx="720080" cy="72008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GB" sz="4000" b="1" dirty="0">
              <a:solidFill>
                <a:schemeClr val="bg1"/>
              </a:solidFill>
            </a:endParaRPr>
          </a:p>
        </p:txBody>
      </p:sp>
      <p:sp>
        <p:nvSpPr>
          <p:cNvPr id="17" name="Oval 18"/>
          <p:cNvSpPr/>
          <p:nvPr/>
        </p:nvSpPr>
        <p:spPr>
          <a:xfrm>
            <a:off x="4950964" y="3348217"/>
            <a:ext cx="720080" cy="72008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GB" sz="4000" b="1" dirty="0">
              <a:solidFill>
                <a:schemeClr val="bg1"/>
              </a:solidFill>
            </a:endParaRPr>
          </a:p>
        </p:txBody>
      </p:sp>
      <p:sp>
        <p:nvSpPr>
          <p:cNvPr id="18" name="Oval 19"/>
          <p:cNvSpPr/>
          <p:nvPr/>
        </p:nvSpPr>
        <p:spPr>
          <a:xfrm>
            <a:off x="714495" y="4930629"/>
            <a:ext cx="720080" cy="72008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GB" sz="4000" b="1" dirty="0">
              <a:solidFill>
                <a:schemeClr val="bg1"/>
              </a:solidFill>
            </a:endParaRPr>
          </a:p>
        </p:txBody>
      </p:sp>
      <p:sp>
        <p:nvSpPr>
          <p:cNvPr id="19" name="Oval 20"/>
          <p:cNvSpPr/>
          <p:nvPr/>
        </p:nvSpPr>
        <p:spPr>
          <a:xfrm>
            <a:off x="4950964" y="4923699"/>
            <a:ext cx="720080" cy="72008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GB" sz="4000" b="1" dirty="0">
              <a:solidFill>
                <a:schemeClr val="bg1"/>
              </a:solidFill>
            </a:endParaRPr>
          </a:p>
        </p:txBody>
      </p:sp>
      <p:sp>
        <p:nvSpPr>
          <p:cNvPr id="20" name="Rectangle 29"/>
          <p:cNvSpPr/>
          <p:nvPr/>
        </p:nvSpPr>
        <p:spPr>
          <a:xfrm>
            <a:off x="1724116" y="4633056"/>
            <a:ext cx="2664296" cy="1296000"/>
          </a:xfrm>
          <a:prstGeom prst="rect">
            <a:avLst/>
          </a:prstGeom>
          <a:solidFill>
            <a:srgbClr val="006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s-SV" sz="2000" dirty="0"/>
              <a:t>Administración de archivos </a:t>
            </a:r>
            <a:r>
              <a:rPr lang="es-SV" sz="2000" dirty="0" smtClean="0"/>
              <a:t>electrónicos</a:t>
            </a:r>
            <a:endParaRPr lang="es-ES" sz="2000" dirty="0"/>
          </a:p>
        </p:txBody>
      </p:sp>
      <p:sp>
        <p:nvSpPr>
          <p:cNvPr id="21" name="Rectangle 29"/>
          <p:cNvSpPr/>
          <p:nvPr/>
        </p:nvSpPr>
        <p:spPr>
          <a:xfrm>
            <a:off x="5959004" y="4635666"/>
            <a:ext cx="2664296" cy="129338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s-SV" sz="2000" dirty="0" smtClean="0"/>
              <a:t>Desarrollo de actividades extracurriculares</a:t>
            </a:r>
            <a:endParaRPr lang="es-ES" sz="2000" dirty="0"/>
          </a:p>
        </p:txBody>
      </p:sp>
      <p:sp>
        <p:nvSpPr>
          <p:cNvPr id="23" name="CuadroTexto 50"/>
          <p:cNvSpPr txBox="1"/>
          <p:nvPr/>
        </p:nvSpPr>
        <p:spPr>
          <a:xfrm>
            <a:off x="552597" y="2342486"/>
            <a:ext cx="10406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>
                <a:solidFill>
                  <a:schemeClr val="bg1"/>
                </a:solidFill>
              </a:rPr>
              <a:t>8</a:t>
            </a:r>
            <a:r>
              <a:rPr lang="es-ES" sz="1400" dirty="0" smtClean="0">
                <a:solidFill>
                  <a:schemeClr val="bg1"/>
                </a:solidFill>
              </a:rPr>
              <a:t> sesiones</a:t>
            </a:r>
            <a:endParaRPr lang="es-ES" sz="1400" dirty="0">
              <a:solidFill>
                <a:schemeClr val="bg1"/>
              </a:solidFill>
            </a:endParaRPr>
          </a:p>
        </p:txBody>
      </p:sp>
      <p:sp>
        <p:nvSpPr>
          <p:cNvPr id="25" name="CuadroTexto 52"/>
          <p:cNvSpPr txBox="1"/>
          <p:nvPr/>
        </p:nvSpPr>
        <p:spPr>
          <a:xfrm>
            <a:off x="647266" y="5639122"/>
            <a:ext cx="9380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 smtClean="0">
                <a:solidFill>
                  <a:schemeClr val="bg1"/>
                </a:solidFill>
              </a:rPr>
              <a:t>8 sesiones</a:t>
            </a:r>
            <a:endParaRPr lang="es-ES" sz="1400" dirty="0">
              <a:solidFill>
                <a:schemeClr val="bg1"/>
              </a:solidFill>
            </a:endParaRPr>
          </a:p>
        </p:txBody>
      </p:sp>
      <p:sp>
        <p:nvSpPr>
          <p:cNvPr id="27" name="CuadroTexto 54"/>
          <p:cNvSpPr txBox="1"/>
          <p:nvPr/>
        </p:nvSpPr>
        <p:spPr>
          <a:xfrm>
            <a:off x="4902169" y="2367493"/>
            <a:ext cx="11267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 smtClean="0">
                <a:solidFill>
                  <a:schemeClr val="bg1"/>
                </a:solidFill>
              </a:rPr>
              <a:t>11 sesiones</a:t>
            </a:r>
            <a:endParaRPr lang="es-ES" sz="1400" dirty="0">
              <a:solidFill>
                <a:schemeClr val="bg1"/>
              </a:solidFill>
            </a:endParaRPr>
          </a:p>
        </p:txBody>
      </p:sp>
      <p:sp>
        <p:nvSpPr>
          <p:cNvPr id="29" name="CuadroTexto 56"/>
          <p:cNvSpPr txBox="1"/>
          <p:nvPr/>
        </p:nvSpPr>
        <p:spPr>
          <a:xfrm>
            <a:off x="4826147" y="4055202"/>
            <a:ext cx="9380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 smtClean="0">
                <a:solidFill>
                  <a:schemeClr val="bg1"/>
                </a:solidFill>
              </a:rPr>
              <a:t>8 sesiones</a:t>
            </a:r>
            <a:endParaRPr lang="es-ES" sz="1400" dirty="0">
              <a:solidFill>
                <a:schemeClr val="bg1"/>
              </a:solidFill>
            </a:endParaRPr>
          </a:p>
        </p:txBody>
      </p:sp>
      <p:sp>
        <p:nvSpPr>
          <p:cNvPr id="31" name="CuadroTexto 58"/>
          <p:cNvSpPr txBox="1"/>
          <p:nvPr/>
        </p:nvSpPr>
        <p:spPr>
          <a:xfrm>
            <a:off x="4902169" y="5623372"/>
            <a:ext cx="10406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 smtClean="0">
                <a:solidFill>
                  <a:schemeClr val="bg1"/>
                </a:solidFill>
              </a:rPr>
              <a:t>1 sesiones</a:t>
            </a:r>
            <a:endParaRPr lang="es-ES" sz="1400" dirty="0">
              <a:solidFill>
                <a:schemeClr val="bg1"/>
              </a:solidFill>
            </a:endParaRPr>
          </a:p>
        </p:txBody>
      </p:sp>
      <p:sp>
        <p:nvSpPr>
          <p:cNvPr id="32" name="Freeform 18"/>
          <p:cNvSpPr>
            <a:spLocks noEditPoints="1"/>
          </p:cNvSpPr>
          <p:nvPr/>
        </p:nvSpPr>
        <p:spPr bwMode="auto">
          <a:xfrm>
            <a:off x="889858" y="3482238"/>
            <a:ext cx="355552" cy="436419"/>
          </a:xfrm>
          <a:custGeom>
            <a:avLst/>
            <a:gdLst>
              <a:gd name="T0" fmla="*/ 7089 w 9464"/>
              <a:gd name="T1" fmla="*/ 9040 h 11628"/>
              <a:gd name="T2" fmla="*/ 2347 w 9464"/>
              <a:gd name="T3" fmla="*/ 9040 h 11628"/>
              <a:gd name="T4" fmla="*/ 2347 w 9464"/>
              <a:gd name="T5" fmla="*/ 8194 h 11628"/>
              <a:gd name="T6" fmla="*/ 7089 w 9464"/>
              <a:gd name="T7" fmla="*/ 8194 h 11628"/>
              <a:gd name="T8" fmla="*/ 7089 w 9464"/>
              <a:gd name="T9" fmla="*/ 9040 h 11628"/>
              <a:gd name="T10" fmla="*/ 7088 w 9464"/>
              <a:gd name="T11" fmla="*/ 7476 h 11628"/>
              <a:gd name="T12" fmla="*/ 2347 w 9464"/>
              <a:gd name="T13" fmla="*/ 7476 h 11628"/>
              <a:gd name="T14" fmla="*/ 2347 w 9464"/>
              <a:gd name="T15" fmla="*/ 6630 h 11628"/>
              <a:gd name="T16" fmla="*/ 7088 w 9464"/>
              <a:gd name="T17" fmla="*/ 6630 h 11628"/>
              <a:gd name="T18" fmla="*/ 7088 w 9464"/>
              <a:gd name="T19" fmla="*/ 7476 h 11628"/>
              <a:gd name="T20" fmla="*/ 7088 w 9464"/>
              <a:gd name="T21" fmla="*/ 5915 h 11628"/>
              <a:gd name="T22" fmla="*/ 2347 w 9464"/>
              <a:gd name="T23" fmla="*/ 5915 h 11628"/>
              <a:gd name="T24" fmla="*/ 2347 w 9464"/>
              <a:gd name="T25" fmla="*/ 5068 h 11628"/>
              <a:gd name="T26" fmla="*/ 7088 w 9464"/>
              <a:gd name="T27" fmla="*/ 5068 h 11628"/>
              <a:gd name="T28" fmla="*/ 7088 w 9464"/>
              <a:gd name="T29" fmla="*/ 5915 h 11628"/>
              <a:gd name="T30" fmla="*/ 5912 w 9464"/>
              <a:gd name="T31" fmla="*/ 1129 h 11628"/>
              <a:gd name="T32" fmla="*/ 5912 w 9464"/>
              <a:gd name="T33" fmla="*/ 3549 h 11628"/>
              <a:gd name="T34" fmla="*/ 8335 w 9464"/>
              <a:gd name="T35" fmla="*/ 3549 h 11628"/>
              <a:gd name="T36" fmla="*/ 8335 w 9464"/>
              <a:gd name="T37" fmla="*/ 10499 h 11628"/>
              <a:gd name="T38" fmla="*/ 1128 w 9464"/>
              <a:gd name="T39" fmla="*/ 10499 h 11628"/>
              <a:gd name="T40" fmla="*/ 1128 w 9464"/>
              <a:gd name="T41" fmla="*/ 1129 h 11628"/>
              <a:gd name="T42" fmla="*/ 5912 w 9464"/>
              <a:gd name="T43" fmla="*/ 1129 h 11628"/>
              <a:gd name="T44" fmla="*/ 6618 w 9464"/>
              <a:gd name="T45" fmla="*/ 0 h 11628"/>
              <a:gd name="T46" fmla="*/ 0 w 9464"/>
              <a:gd name="T47" fmla="*/ 0 h 11628"/>
              <a:gd name="T48" fmla="*/ 0 w 9464"/>
              <a:gd name="T49" fmla="*/ 11628 h 11628"/>
              <a:gd name="T50" fmla="*/ 9464 w 9464"/>
              <a:gd name="T51" fmla="*/ 11628 h 11628"/>
              <a:gd name="T52" fmla="*/ 9464 w 9464"/>
              <a:gd name="T53" fmla="*/ 2844 h 11628"/>
              <a:gd name="T54" fmla="*/ 6618 w 9464"/>
              <a:gd name="T55" fmla="*/ 0 h 116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9464" h="11628">
                <a:moveTo>
                  <a:pt x="7089" y="9040"/>
                </a:moveTo>
                <a:lnTo>
                  <a:pt x="2347" y="9040"/>
                </a:lnTo>
                <a:lnTo>
                  <a:pt x="2347" y="8194"/>
                </a:lnTo>
                <a:lnTo>
                  <a:pt x="7089" y="8194"/>
                </a:lnTo>
                <a:lnTo>
                  <a:pt x="7089" y="9040"/>
                </a:lnTo>
                <a:close/>
                <a:moveTo>
                  <a:pt x="7088" y="7476"/>
                </a:moveTo>
                <a:lnTo>
                  <a:pt x="2347" y="7476"/>
                </a:lnTo>
                <a:lnTo>
                  <a:pt x="2347" y="6630"/>
                </a:lnTo>
                <a:lnTo>
                  <a:pt x="7088" y="6630"/>
                </a:lnTo>
                <a:lnTo>
                  <a:pt x="7088" y="7476"/>
                </a:lnTo>
                <a:close/>
                <a:moveTo>
                  <a:pt x="7088" y="5915"/>
                </a:moveTo>
                <a:lnTo>
                  <a:pt x="2347" y="5915"/>
                </a:lnTo>
                <a:lnTo>
                  <a:pt x="2347" y="5068"/>
                </a:lnTo>
                <a:lnTo>
                  <a:pt x="7088" y="5068"/>
                </a:lnTo>
                <a:lnTo>
                  <a:pt x="7088" y="5915"/>
                </a:lnTo>
                <a:close/>
                <a:moveTo>
                  <a:pt x="5912" y="1129"/>
                </a:moveTo>
                <a:lnTo>
                  <a:pt x="5912" y="3549"/>
                </a:lnTo>
                <a:lnTo>
                  <a:pt x="8335" y="3549"/>
                </a:lnTo>
                <a:lnTo>
                  <a:pt x="8335" y="10499"/>
                </a:lnTo>
                <a:lnTo>
                  <a:pt x="1128" y="10499"/>
                </a:lnTo>
                <a:lnTo>
                  <a:pt x="1128" y="1129"/>
                </a:lnTo>
                <a:lnTo>
                  <a:pt x="5912" y="1129"/>
                </a:lnTo>
                <a:moveTo>
                  <a:pt x="6618" y="0"/>
                </a:moveTo>
                <a:lnTo>
                  <a:pt x="0" y="0"/>
                </a:lnTo>
                <a:lnTo>
                  <a:pt x="0" y="11628"/>
                </a:lnTo>
                <a:lnTo>
                  <a:pt x="9464" y="11628"/>
                </a:lnTo>
                <a:lnTo>
                  <a:pt x="9464" y="2844"/>
                </a:lnTo>
                <a:lnTo>
                  <a:pt x="6618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3" name="Tiles (4) Icon"/>
          <p:cNvSpPr>
            <a:spLocks noChangeAspect="1" noEditPoints="1"/>
          </p:cNvSpPr>
          <p:nvPr/>
        </p:nvSpPr>
        <p:spPr bwMode="auto">
          <a:xfrm>
            <a:off x="889858" y="1810504"/>
            <a:ext cx="355552" cy="355552"/>
          </a:xfrm>
          <a:custGeom>
            <a:avLst/>
            <a:gdLst>
              <a:gd name="T0" fmla="*/ 0 w 677"/>
              <a:gd name="T1" fmla="*/ 0 h 677"/>
              <a:gd name="T2" fmla="*/ 310 w 677"/>
              <a:gd name="T3" fmla="*/ 0 h 677"/>
              <a:gd name="T4" fmla="*/ 310 w 677"/>
              <a:gd name="T5" fmla="*/ 310 h 677"/>
              <a:gd name="T6" fmla="*/ 0 w 677"/>
              <a:gd name="T7" fmla="*/ 310 h 677"/>
              <a:gd name="T8" fmla="*/ 0 w 677"/>
              <a:gd name="T9" fmla="*/ 0 h 677"/>
              <a:gd name="T10" fmla="*/ 0 w 677"/>
              <a:gd name="T11" fmla="*/ 367 h 677"/>
              <a:gd name="T12" fmla="*/ 310 w 677"/>
              <a:gd name="T13" fmla="*/ 367 h 677"/>
              <a:gd name="T14" fmla="*/ 310 w 677"/>
              <a:gd name="T15" fmla="*/ 677 h 677"/>
              <a:gd name="T16" fmla="*/ 0 w 677"/>
              <a:gd name="T17" fmla="*/ 677 h 677"/>
              <a:gd name="T18" fmla="*/ 0 w 677"/>
              <a:gd name="T19" fmla="*/ 367 h 677"/>
              <a:gd name="T20" fmla="*/ 366 w 677"/>
              <a:gd name="T21" fmla="*/ 677 h 677"/>
              <a:gd name="T22" fmla="*/ 366 w 677"/>
              <a:gd name="T23" fmla="*/ 367 h 677"/>
              <a:gd name="T24" fmla="*/ 677 w 677"/>
              <a:gd name="T25" fmla="*/ 367 h 677"/>
              <a:gd name="T26" fmla="*/ 677 w 677"/>
              <a:gd name="T27" fmla="*/ 677 h 677"/>
              <a:gd name="T28" fmla="*/ 366 w 677"/>
              <a:gd name="T29" fmla="*/ 677 h 677"/>
              <a:gd name="T30" fmla="*/ 366 w 677"/>
              <a:gd name="T31" fmla="*/ 310 h 677"/>
              <a:gd name="T32" fmla="*/ 366 w 677"/>
              <a:gd name="T33" fmla="*/ 0 h 677"/>
              <a:gd name="T34" fmla="*/ 677 w 677"/>
              <a:gd name="T35" fmla="*/ 0 h 677"/>
              <a:gd name="T36" fmla="*/ 677 w 677"/>
              <a:gd name="T37" fmla="*/ 310 h 677"/>
              <a:gd name="T38" fmla="*/ 366 w 677"/>
              <a:gd name="T39" fmla="*/ 310 h 6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677" h="677">
                <a:moveTo>
                  <a:pt x="0" y="0"/>
                </a:moveTo>
                <a:lnTo>
                  <a:pt x="310" y="0"/>
                </a:lnTo>
                <a:lnTo>
                  <a:pt x="310" y="310"/>
                </a:lnTo>
                <a:lnTo>
                  <a:pt x="0" y="310"/>
                </a:lnTo>
                <a:lnTo>
                  <a:pt x="0" y="0"/>
                </a:lnTo>
                <a:close/>
                <a:moveTo>
                  <a:pt x="0" y="367"/>
                </a:moveTo>
                <a:lnTo>
                  <a:pt x="310" y="367"/>
                </a:lnTo>
                <a:lnTo>
                  <a:pt x="310" y="677"/>
                </a:lnTo>
                <a:lnTo>
                  <a:pt x="0" y="677"/>
                </a:lnTo>
                <a:lnTo>
                  <a:pt x="0" y="367"/>
                </a:lnTo>
                <a:close/>
                <a:moveTo>
                  <a:pt x="366" y="677"/>
                </a:moveTo>
                <a:lnTo>
                  <a:pt x="366" y="367"/>
                </a:lnTo>
                <a:lnTo>
                  <a:pt x="677" y="367"/>
                </a:lnTo>
                <a:lnTo>
                  <a:pt x="677" y="677"/>
                </a:lnTo>
                <a:lnTo>
                  <a:pt x="366" y="677"/>
                </a:lnTo>
                <a:close/>
                <a:moveTo>
                  <a:pt x="366" y="310"/>
                </a:moveTo>
                <a:lnTo>
                  <a:pt x="366" y="0"/>
                </a:lnTo>
                <a:lnTo>
                  <a:pt x="677" y="0"/>
                </a:lnTo>
                <a:lnTo>
                  <a:pt x="677" y="310"/>
                </a:lnTo>
                <a:lnTo>
                  <a:pt x="366" y="31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en-US" sz="900"/>
          </a:p>
        </p:txBody>
      </p:sp>
      <p:sp>
        <p:nvSpPr>
          <p:cNvPr id="34" name="Freeform 13"/>
          <p:cNvSpPr>
            <a:spLocks noEditPoints="1"/>
          </p:cNvSpPr>
          <p:nvPr/>
        </p:nvSpPr>
        <p:spPr bwMode="auto">
          <a:xfrm>
            <a:off x="839058" y="5106120"/>
            <a:ext cx="480981" cy="384312"/>
          </a:xfrm>
          <a:custGeom>
            <a:avLst/>
            <a:gdLst>
              <a:gd name="T0" fmla="*/ 9239 w 11628"/>
              <a:gd name="T1" fmla="*/ 4525 h 9304"/>
              <a:gd name="T2" fmla="*/ 6849 w 11628"/>
              <a:gd name="T3" fmla="*/ 6915 h 9304"/>
              <a:gd name="T4" fmla="*/ 9239 w 11628"/>
              <a:gd name="T5" fmla="*/ 9304 h 9304"/>
              <a:gd name="T6" fmla="*/ 11628 w 11628"/>
              <a:gd name="T7" fmla="*/ 6915 h 9304"/>
              <a:gd name="T8" fmla="*/ 9239 w 11628"/>
              <a:gd name="T9" fmla="*/ 4525 h 9304"/>
              <a:gd name="T10" fmla="*/ 10707 w 11628"/>
              <a:gd name="T11" fmla="*/ 7349 h 9304"/>
              <a:gd name="T12" fmla="*/ 9673 w 11628"/>
              <a:gd name="T13" fmla="*/ 7349 h 9304"/>
              <a:gd name="T14" fmla="*/ 9673 w 11628"/>
              <a:gd name="T15" fmla="*/ 8383 h 9304"/>
              <a:gd name="T16" fmla="*/ 8874 w 11628"/>
              <a:gd name="T17" fmla="*/ 8383 h 9304"/>
              <a:gd name="T18" fmla="*/ 8874 w 11628"/>
              <a:gd name="T19" fmla="*/ 7349 h 9304"/>
              <a:gd name="T20" fmla="*/ 7840 w 11628"/>
              <a:gd name="T21" fmla="*/ 7349 h 9304"/>
              <a:gd name="T22" fmla="*/ 7840 w 11628"/>
              <a:gd name="T23" fmla="*/ 6550 h 9304"/>
              <a:gd name="T24" fmla="*/ 8874 w 11628"/>
              <a:gd name="T25" fmla="*/ 6550 h 9304"/>
              <a:gd name="T26" fmla="*/ 8874 w 11628"/>
              <a:gd name="T27" fmla="*/ 5516 h 9304"/>
              <a:gd name="T28" fmla="*/ 9673 w 11628"/>
              <a:gd name="T29" fmla="*/ 5516 h 9304"/>
              <a:gd name="T30" fmla="*/ 9673 w 11628"/>
              <a:gd name="T31" fmla="*/ 6550 h 9304"/>
              <a:gd name="T32" fmla="*/ 10707 w 11628"/>
              <a:gd name="T33" fmla="*/ 6550 h 9304"/>
              <a:gd name="T34" fmla="*/ 10707 w 11628"/>
              <a:gd name="T35" fmla="*/ 7349 h 9304"/>
              <a:gd name="T36" fmla="*/ 6825 w 11628"/>
              <a:gd name="T37" fmla="*/ 9276 h 9304"/>
              <a:gd name="T38" fmla="*/ 0 w 11628"/>
              <a:gd name="T39" fmla="*/ 9276 h 9304"/>
              <a:gd name="T40" fmla="*/ 0 w 11628"/>
              <a:gd name="T41" fmla="*/ 0 h 9304"/>
              <a:gd name="T42" fmla="*/ 3058 w 11628"/>
              <a:gd name="T43" fmla="*/ 0 h 9304"/>
              <a:gd name="T44" fmla="*/ 3981 w 11628"/>
              <a:gd name="T45" fmla="*/ 919 h 9304"/>
              <a:gd name="T46" fmla="*/ 4942 w 11628"/>
              <a:gd name="T47" fmla="*/ 1316 h 9304"/>
              <a:gd name="T48" fmla="*/ 11628 w 11628"/>
              <a:gd name="T49" fmla="*/ 1316 h 9304"/>
              <a:gd name="T50" fmla="*/ 11628 w 11628"/>
              <a:gd name="T51" fmla="*/ 4528 h 9304"/>
              <a:gd name="T52" fmla="*/ 11627 w 11628"/>
              <a:gd name="T53" fmla="*/ 4527 h 9304"/>
              <a:gd name="T54" fmla="*/ 6851 w 11628"/>
              <a:gd name="T55" fmla="*/ 4527 h 9304"/>
              <a:gd name="T56" fmla="*/ 6825 w 11628"/>
              <a:gd name="T57" fmla="*/ 9276 h 93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11628" h="9304">
                <a:moveTo>
                  <a:pt x="9239" y="4525"/>
                </a:moveTo>
                <a:cubicBezTo>
                  <a:pt x="7919" y="4525"/>
                  <a:pt x="6849" y="5595"/>
                  <a:pt x="6849" y="6915"/>
                </a:cubicBezTo>
                <a:cubicBezTo>
                  <a:pt x="6849" y="8234"/>
                  <a:pt x="7919" y="9304"/>
                  <a:pt x="9239" y="9304"/>
                </a:cubicBezTo>
                <a:cubicBezTo>
                  <a:pt x="10558" y="9304"/>
                  <a:pt x="11628" y="8234"/>
                  <a:pt x="11628" y="6915"/>
                </a:cubicBezTo>
                <a:cubicBezTo>
                  <a:pt x="11628" y="5595"/>
                  <a:pt x="10558" y="4525"/>
                  <a:pt x="9239" y="4525"/>
                </a:cubicBezTo>
                <a:close/>
                <a:moveTo>
                  <a:pt x="10707" y="7349"/>
                </a:moveTo>
                <a:lnTo>
                  <a:pt x="9673" y="7349"/>
                </a:lnTo>
                <a:lnTo>
                  <a:pt x="9673" y="8383"/>
                </a:lnTo>
                <a:lnTo>
                  <a:pt x="8874" y="8383"/>
                </a:lnTo>
                <a:lnTo>
                  <a:pt x="8874" y="7349"/>
                </a:lnTo>
                <a:lnTo>
                  <a:pt x="7840" y="7349"/>
                </a:lnTo>
                <a:lnTo>
                  <a:pt x="7840" y="6550"/>
                </a:lnTo>
                <a:lnTo>
                  <a:pt x="8874" y="6550"/>
                </a:lnTo>
                <a:lnTo>
                  <a:pt x="8874" y="5516"/>
                </a:lnTo>
                <a:lnTo>
                  <a:pt x="9673" y="5516"/>
                </a:lnTo>
                <a:lnTo>
                  <a:pt x="9673" y="6550"/>
                </a:lnTo>
                <a:lnTo>
                  <a:pt x="10707" y="6550"/>
                </a:lnTo>
                <a:lnTo>
                  <a:pt x="10707" y="7349"/>
                </a:lnTo>
                <a:close/>
                <a:moveTo>
                  <a:pt x="6825" y="9276"/>
                </a:moveTo>
                <a:lnTo>
                  <a:pt x="0" y="9276"/>
                </a:lnTo>
                <a:lnTo>
                  <a:pt x="0" y="0"/>
                </a:lnTo>
                <a:lnTo>
                  <a:pt x="3058" y="0"/>
                </a:lnTo>
                <a:lnTo>
                  <a:pt x="3981" y="919"/>
                </a:lnTo>
                <a:cubicBezTo>
                  <a:pt x="4236" y="1173"/>
                  <a:pt x="4582" y="1316"/>
                  <a:pt x="4942" y="1316"/>
                </a:cubicBezTo>
                <a:lnTo>
                  <a:pt x="11628" y="1316"/>
                </a:lnTo>
                <a:lnTo>
                  <a:pt x="11628" y="4528"/>
                </a:lnTo>
                <a:cubicBezTo>
                  <a:pt x="11628" y="4528"/>
                  <a:pt x="11627" y="4527"/>
                  <a:pt x="11627" y="4527"/>
                </a:cubicBezTo>
                <a:cubicBezTo>
                  <a:pt x="10307" y="3207"/>
                  <a:pt x="8171" y="3207"/>
                  <a:pt x="6851" y="4527"/>
                </a:cubicBezTo>
                <a:cubicBezTo>
                  <a:pt x="5528" y="5849"/>
                  <a:pt x="5543" y="7967"/>
                  <a:pt x="6825" y="9276"/>
                </a:cubicBez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5" name="Freeform 5"/>
          <p:cNvSpPr>
            <a:spLocks noEditPoints="1"/>
          </p:cNvSpPr>
          <p:nvPr/>
        </p:nvSpPr>
        <p:spPr bwMode="auto">
          <a:xfrm>
            <a:off x="5092700" y="1763856"/>
            <a:ext cx="413648" cy="440643"/>
          </a:xfrm>
          <a:custGeom>
            <a:avLst/>
            <a:gdLst>
              <a:gd name="T0" fmla="*/ 3022 w 10931"/>
              <a:gd name="T1" fmla="*/ 11627 h 11627"/>
              <a:gd name="T2" fmla="*/ 0 w 10931"/>
              <a:gd name="T3" fmla="*/ 11627 h 11627"/>
              <a:gd name="T4" fmla="*/ 0 w 10931"/>
              <a:gd name="T5" fmla="*/ 8694 h 11627"/>
              <a:gd name="T6" fmla="*/ 3022 w 10931"/>
              <a:gd name="T7" fmla="*/ 8694 h 11627"/>
              <a:gd name="T8" fmla="*/ 3022 w 10931"/>
              <a:gd name="T9" fmla="*/ 11627 h 11627"/>
              <a:gd name="T10" fmla="*/ 6963 w 10931"/>
              <a:gd name="T11" fmla="*/ 7301 h 11627"/>
              <a:gd name="T12" fmla="*/ 3911 w 10931"/>
              <a:gd name="T13" fmla="*/ 7301 h 11627"/>
              <a:gd name="T14" fmla="*/ 3911 w 10931"/>
              <a:gd name="T15" fmla="*/ 11627 h 11627"/>
              <a:gd name="T16" fmla="*/ 6963 w 10931"/>
              <a:gd name="T17" fmla="*/ 11627 h 11627"/>
              <a:gd name="T18" fmla="*/ 6963 w 10931"/>
              <a:gd name="T19" fmla="*/ 7301 h 11627"/>
              <a:gd name="T20" fmla="*/ 10874 w 10931"/>
              <a:gd name="T21" fmla="*/ 5405 h 11627"/>
              <a:gd name="T22" fmla="*/ 7822 w 10931"/>
              <a:gd name="T23" fmla="*/ 5405 h 11627"/>
              <a:gd name="T24" fmla="*/ 7822 w 10931"/>
              <a:gd name="T25" fmla="*/ 11627 h 11627"/>
              <a:gd name="T26" fmla="*/ 10874 w 10931"/>
              <a:gd name="T27" fmla="*/ 11627 h 11627"/>
              <a:gd name="T28" fmla="*/ 10874 w 10931"/>
              <a:gd name="T29" fmla="*/ 5405 h 11627"/>
              <a:gd name="T30" fmla="*/ 10931 w 10931"/>
              <a:gd name="T31" fmla="*/ 0 h 11627"/>
              <a:gd name="T32" fmla="*/ 8458 w 10931"/>
              <a:gd name="T33" fmla="*/ 427 h 11627"/>
              <a:gd name="T34" fmla="*/ 9002 w 10931"/>
              <a:gd name="T35" fmla="*/ 977 h 11627"/>
              <a:gd name="T36" fmla="*/ 5282 w 10931"/>
              <a:gd name="T37" fmla="*/ 4552 h 11627"/>
              <a:gd name="T38" fmla="*/ 3931 w 10931"/>
              <a:gd name="T39" fmla="*/ 3275 h 11627"/>
              <a:gd name="T40" fmla="*/ 149 w 10931"/>
              <a:gd name="T41" fmla="*/ 7043 h 11627"/>
              <a:gd name="T42" fmla="*/ 1080 w 10931"/>
              <a:gd name="T43" fmla="*/ 7958 h 11627"/>
              <a:gd name="T44" fmla="*/ 3892 w 10931"/>
              <a:gd name="T45" fmla="*/ 5146 h 11627"/>
              <a:gd name="T46" fmla="*/ 5285 w 10931"/>
              <a:gd name="T47" fmla="*/ 6464 h 11627"/>
              <a:gd name="T48" fmla="*/ 9929 w 10931"/>
              <a:gd name="T49" fmla="*/ 1931 h 11627"/>
              <a:gd name="T50" fmla="*/ 10457 w 10931"/>
              <a:gd name="T51" fmla="*/ 2464 h 11627"/>
              <a:gd name="T52" fmla="*/ 10931 w 10931"/>
              <a:gd name="T53" fmla="*/ 0 h 116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0931" h="11627">
                <a:moveTo>
                  <a:pt x="3022" y="11627"/>
                </a:moveTo>
                <a:lnTo>
                  <a:pt x="0" y="11627"/>
                </a:lnTo>
                <a:lnTo>
                  <a:pt x="0" y="8694"/>
                </a:lnTo>
                <a:lnTo>
                  <a:pt x="3022" y="8694"/>
                </a:lnTo>
                <a:lnTo>
                  <a:pt x="3022" y="11627"/>
                </a:lnTo>
                <a:close/>
                <a:moveTo>
                  <a:pt x="6963" y="7301"/>
                </a:moveTo>
                <a:lnTo>
                  <a:pt x="3911" y="7301"/>
                </a:lnTo>
                <a:lnTo>
                  <a:pt x="3911" y="11627"/>
                </a:lnTo>
                <a:lnTo>
                  <a:pt x="6963" y="11627"/>
                </a:lnTo>
                <a:lnTo>
                  <a:pt x="6963" y="7301"/>
                </a:lnTo>
                <a:close/>
                <a:moveTo>
                  <a:pt x="10874" y="5405"/>
                </a:moveTo>
                <a:lnTo>
                  <a:pt x="7822" y="5405"/>
                </a:lnTo>
                <a:lnTo>
                  <a:pt x="7822" y="11627"/>
                </a:lnTo>
                <a:lnTo>
                  <a:pt x="10874" y="11627"/>
                </a:lnTo>
                <a:lnTo>
                  <a:pt x="10874" y="5405"/>
                </a:lnTo>
                <a:close/>
                <a:moveTo>
                  <a:pt x="10931" y="0"/>
                </a:moveTo>
                <a:lnTo>
                  <a:pt x="8458" y="427"/>
                </a:lnTo>
                <a:lnTo>
                  <a:pt x="9002" y="977"/>
                </a:lnTo>
                <a:lnTo>
                  <a:pt x="5282" y="4552"/>
                </a:lnTo>
                <a:lnTo>
                  <a:pt x="3931" y="3275"/>
                </a:lnTo>
                <a:lnTo>
                  <a:pt x="149" y="7043"/>
                </a:lnTo>
                <a:lnTo>
                  <a:pt x="1080" y="7958"/>
                </a:lnTo>
                <a:lnTo>
                  <a:pt x="3892" y="5146"/>
                </a:lnTo>
                <a:lnTo>
                  <a:pt x="5285" y="6464"/>
                </a:lnTo>
                <a:lnTo>
                  <a:pt x="9929" y="1931"/>
                </a:lnTo>
                <a:lnTo>
                  <a:pt x="10457" y="2464"/>
                </a:lnTo>
                <a:lnTo>
                  <a:pt x="10931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6" name="Freeform 30"/>
          <p:cNvSpPr>
            <a:spLocks noEditPoints="1"/>
          </p:cNvSpPr>
          <p:nvPr/>
        </p:nvSpPr>
        <p:spPr bwMode="auto">
          <a:xfrm>
            <a:off x="5038144" y="3452712"/>
            <a:ext cx="545721" cy="532151"/>
          </a:xfrm>
          <a:custGeom>
            <a:avLst/>
            <a:gdLst>
              <a:gd name="T0" fmla="*/ 7601 w 12081"/>
              <a:gd name="T1" fmla="*/ 8193 h 11777"/>
              <a:gd name="T2" fmla="*/ 7620 w 12081"/>
              <a:gd name="T3" fmla="*/ 9454 h 11777"/>
              <a:gd name="T4" fmla="*/ 5855 w 12081"/>
              <a:gd name="T5" fmla="*/ 11759 h 11777"/>
              <a:gd name="T6" fmla="*/ 113 w 12081"/>
              <a:gd name="T7" fmla="*/ 7008 h 11777"/>
              <a:gd name="T8" fmla="*/ 2082 w 12081"/>
              <a:gd name="T9" fmla="*/ 4773 h 11777"/>
              <a:gd name="T10" fmla="*/ 3213 w 12081"/>
              <a:gd name="T11" fmla="*/ 4614 h 11777"/>
              <a:gd name="T12" fmla="*/ 7601 w 12081"/>
              <a:gd name="T13" fmla="*/ 8193 h 11777"/>
              <a:gd name="T14" fmla="*/ 281 w 12081"/>
              <a:gd name="T15" fmla="*/ 4204 h 11777"/>
              <a:gd name="T16" fmla="*/ 18 w 12081"/>
              <a:gd name="T17" fmla="*/ 6114 h 11777"/>
              <a:gd name="T18" fmla="*/ 1751 w 12081"/>
              <a:gd name="T19" fmla="*/ 4310 h 11777"/>
              <a:gd name="T20" fmla="*/ 1741 w 12081"/>
              <a:gd name="T21" fmla="*/ 4270 h 11777"/>
              <a:gd name="T22" fmla="*/ 281 w 12081"/>
              <a:gd name="T23" fmla="*/ 4204 h 11777"/>
              <a:gd name="T24" fmla="*/ 11430 w 12081"/>
              <a:gd name="T25" fmla="*/ 4381 h 11777"/>
              <a:gd name="T26" fmla="*/ 9085 w 12081"/>
              <a:gd name="T27" fmla="*/ 3333 h 11777"/>
              <a:gd name="T28" fmla="*/ 8785 w 12081"/>
              <a:gd name="T29" fmla="*/ 3629 h 11777"/>
              <a:gd name="T30" fmla="*/ 8750 w 12081"/>
              <a:gd name="T31" fmla="*/ 8110 h 11777"/>
              <a:gd name="T32" fmla="*/ 8788 w 12081"/>
              <a:gd name="T33" fmla="*/ 9418 h 11777"/>
              <a:gd name="T34" fmla="*/ 9128 w 12081"/>
              <a:gd name="T35" fmla="*/ 10733 h 11777"/>
              <a:gd name="T36" fmla="*/ 11430 w 12081"/>
              <a:gd name="T37" fmla="*/ 4381 h 11777"/>
              <a:gd name="T38" fmla="*/ 7393 w 12081"/>
              <a:gd name="T39" fmla="*/ 3075 h 11777"/>
              <a:gd name="T40" fmla="*/ 3427 w 12081"/>
              <a:gd name="T41" fmla="*/ 3920 h 11777"/>
              <a:gd name="T42" fmla="*/ 3433 w 12081"/>
              <a:gd name="T43" fmla="*/ 4089 h 11777"/>
              <a:gd name="T44" fmla="*/ 8114 w 12081"/>
              <a:gd name="T45" fmla="*/ 7943 h 11777"/>
              <a:gd name="T46" fmla="*/ 8210 w 12081"/>
              <a:gd name="T47" fmla="*/ 7935 h 11777"/>
              <a:gd name="T48" fmla="*/ 8224 w 12081"/>
              <a:gd name="T49" fmla="*/ 3725 h 11777"/>
              <a:gd name="T50" fmla="*/ 7393 w 12081"/>
              <a:gd name="T51" fmla="*/ 3075 h 11777"/>
              <a:gd name="T52" fmla="*/ 8203 w 12081"/>
              <a:gd name="T53" fmla="*/ 2047 h 11777"/>
              <a:gd name="T54" fmla="*/ 9141 w 12081"/>
              <a:gd name="T55" fmla="*/ 2762 h 11777"/>
              <a:gd name="T56" fmla="*/ 11120 w 12081"/>
              <a:gd name="T57" fmla="*/ 3532 h 11777"/>
              <a:gd name="T58" fmla="*/ 7037 w 12081"/>
              <a:gd name="T59" fmla="*/ 257 h 11777"/>
              <a:gd name="T60" fmla="*/ 8203 w 12081"/>
              <a:gd name="T61" fmla="*/ 2047 h 11777"/>
              <a:gd name="T62" fmla="*/ 494 w 12081"/>
              <a:gd name="T63" fmla="*/ 3633 h 11777"/>
              <a:gd name="T64" fmla="*/ 1809 w 12081"/>
              <a:gd name="T65" fmla="*/ 3708 h 11777"/>
              <a:gd name="T66" fmla="*/ 3160 w 12081"/>
              <a:gd name="T67" fmla="*/ 3417 h 11777"/>
              <a:gd name="T68" fmla="*/ 7400 w 12081"/>
              <a:gd name="T69" fmla="*/ 2510 h 11777"/>
              <a:gd name="T70" fmla="*/ 7645 w 12081"/>
              <a:gd name="T71" fmla="*/ 2204 h 11777"/>
              <a:gd name="T72" fmla="*/ 6159 w 12081"/>
              <a:gd name="T73" fmla="*/ 141 h 11777"/>
              <a:gd name="T74" fmla="*/ 494 w 12081"/>
              <a:gd name="T75" fmla="*/ 3633 h 11777"/>
              <a:gd name="T76" fmla="*/ 8155 w 12081"/>
              <a:gd name="T77" fmla="*/ 9658 h 11777"/>
              <a:gd name="T78" fmla="*/ 6736 w 12081"/>
              <a:gd name="T79" fmla="*/ 11688 h 11777"/>
              <a:gd name="T80" fmla="*/ 8607 w 12081"/>
              <a:gd name="T81" fmla="*/ 11054 h 11777"/>
              <a:gd name="T82" fmla="*/ 8268 w 12081"/>
              <a:gd name="T83" fmla="*/ 9654 h 11777"/>
              <a:gd name="T84" fmla="*/ 8155 w 12081"/>
              <a:gd name="T85" fmla="*/ 9658 h 117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2081" h="11777">
                <a:moveTo>
                  <a:pt x="7601" y="8193"/>
                </a:moveTo>
                <a:cubicBezTo>
                  <a:pt x="7234" y="8551"/>
                  <a:pt x="7244" y="9130"/>
                  <a:pt x="7620" y="9454"/>
                </a:cubicBezTo>
                <a:cubicBezTo>
                  <a:pt x="7174" y="10326"/>
                  <a:pt x="6573" y="11106"/>
                  <a:pt x="5855" y="11759"/>
                </a:cubicBezTo>
                <a:cubicBezTo>
                  <a:pt x="3039" y="11777"/>
                  <a:pt x="621" y="9754"/>
                  <a:pt x="113" y="7008"/>
                </a:cubicBezTo>
                <a:cubicBezTo>
                  <a:pt x="626" y="6147"/>
                  <a:pt x="1296" y="5388"/>
                  <a:pt x="2082" y="4773"/>
                </a:cubicBezTo>
                <a:cubicBezTo>
                  <a:pt x="2436" y="5012"/>
                  <a:pt x="2922" y="4944"/>
                  <a:pt x="3213" y="4614"/>
                </a:cubicBezTo>
                <a:cubicBezTo>
                  <a:pt x="5071" y="5240"/>
                  <a:pt x="6627" y="6526"/>
                  <a:pt x="7601" y="8193"/>
                </a:cubicBezTo>
                <a:close/>
                <a:moveTo>
                  <a:pt x="281" y="4204"/>
                </a:moveTo>
                <a:cubicBezTo>
                  <a:pt x="89" y="4817"/>
                  <a:pt x="0" y="5457"/>
                  <a:pt x="18" y="6114"/>
                </a:cubicBezTo>
                <a:cubicBezTo>
                  <a:pt x="504" y="5436"/>
                  <a:pt x="1082" y="4831"/>
                  <a:pt x="1751" y="4310"/>
                </a:cubicBezTo>
                <a:cubicBezTo>
                  <a:pt x="1747" y="4297"/>
                  <a:pt x="1744" y="4283"/>
                  <a:pt x="1741" y="4270"/>
                </a:cubicBezTo>
                <a:cubicBezTo>
                  <a:pt x="1240" y="4202"/>
                  <a:pt x="763" y="4182"/>
                  <a:pt x="281" y="4204"/>
                </a:cubicBezTo>
                <a:close/>
                <a:moveTo>
                  <a:pt x="11430" y="4381"/>
                </a:moveTo>
                <a:cubicBezTo>
                  <a:pt x="10718" y="3914"/>
                  <a:pt x="9929" y="3556"/>
                  <a:pt x="9085" y="3333"/>
                </a:cubicBezTo>
                <a:cubicBezTo>
                  <a:pt x="9017" y="3458"/>
                  <a:pt x="8913" y="3560"/>
                  <a:pt x="8785" y="3629"/>
                </a:cubicBezTo>
                <a:cubicBezTo>
                  <a:pt x="9165" y="5093"/>
                  <a:pt x="9154" y="6649"/>
                  <a:pt x="8750" y="8110"/>
                </a:cubicBezTo>
                <a:cubicBezTo>
                  <a:pt x="9167" y="8429"/>
                  <a:pt x="9187" y="9049"/>
                  <a:pt x="8788" y="9418"/>
                </a:cubicBezTo>
                <a:cubicBezTo>
                  <a:pt x="8936" y="9845"/>
                  <a:pt x="9049" y="10284"/>
                  <a:pt x="9128" y="10733"/>
                </a:cubicBezTo>
                <a:cubicBezTo>
                  <a:pt x="11223" y="9287"/>
                  <a:pt x="12081" y="6717"/>
                  <a:pt x="11430" y="4381"/>
                </a:cubicBezTo>
                <a:close/>
                <a:moveTo>
                  <a:pt x="7393" y="3075"/>
                </a:moveTo>
                <a:cubicBezTo>
                  <a:pt x="6012" y="3013"/>
                  <a:pt x="4653" y="3303"/>
                  <a:pt x="3427" y="3920"/>
                </a:cubicBezTo>
                <a:cubicBezTo>
                  <a:pt x="3436" y="3985"/>
                  <a:pt x="3436" y="4037"/>
                  <a:pt x="3433" y="4089"/>
                </a:cubicBezTo>
                <a:cubicBezTo>
                  <a:pt x="5472" y="4782"/>
                  <a:pt x="7111" y="6207"/>
                  <a:pt x="8114" y="7943"/>
                </a:cubicBezTo>
                <a:cubicBezTo>
                  <a:pt x="8148" y="7938"/>
                  <a:pt x="8173" y="7936"/>
                  <a:pt x="8210" y="7935"/>
                </a:cubicBezTo>
                <a:cubicBezTo>
                  <a:pt x="8588" y="6562"/>
                  <a:pt x="8593" y="5103"/>
                  <a:pt x="8224" y="3725"/>
                </a:cubicBezTo>
                <a:cubicBezTo>
                  <a:pt x="7836" y="3672"/>
                  <a:pt x="7513" y="3405"/>
                  <a:pt x="7393" y="3075"/>
                </a:cubicBezTo>
                <a:close/>
                <a:moveTo>
                  <a:pt x="8203" y="2047"/>
                </a:moveTo>
                <a:cubicBezTo>
                  <a:pt x="8646" y="2068"/>
                  <a:pt x="9030" y="2376"/>
                  <a:pt x="9141" y="2762"/>
                </a:cubicBezTo>
                <a:cubicBezTo>
                  <a:pt x="9831" y="2935"/>
                  <a:pt x="10495" y="3194"/>
                  <a:pt x="11120" y="3532"/>
                </a:cubicBezTo>
                <a:cubicBezTo>
                  <a:pt x="10365" y="1879"/>
                  <a:pt x="8858" y="642"/>
                  <a:pt x="7037" y="257"/>
                </a:cubicBezTo>
                <a:cubicBezTo>
                  <a:pt x="7503" y="808"/>
                  <a:pt x="7893" y="1409"/>
                  <a:pt x="8203" y="2047"/>
                </a:cubicBezTo>
                <a:close/>
                <a:moveTo>
                  <a:pt x="494" y="3633"/>
                </a:moveTo>
                <a:cubicBezTo>
                  <a:pt x="931" y="3625"/>
                  <a:pt x="1360" y="3648"/>
                  <a:pt x="1809" y="3708"/>
                </a:cubicBezTo>
                <a:cubicBezTo>
                  <a:pt x="2062" y="3189"/>
                  <a:pt x="2739" y="3042"/>
                  <a:pt x="3160" y="3417"/>
                </a:cubicBezTo>
                <a:cubicBezTo>
                  <a:pt x="4500" y="2741"/>
                  <a:pt x="5962" y="2448"/>
                  <a:pt x="7400" y="2510"/>
                </a:cubicBezTo>
                <a:cubicBezTo>
                  <a:pt x="7452" y="2387"/>
                  <a:pt x="7537" y="2283"/>
                  <a:pt x="7645" y="2204"/>
                </a:cubicBezTo>
                <a:cubicBezTo>
                  <a:pt x="7260" y="1439"/>
                  <a:pt x="6757" y="743"/>
                  <a:pt x="6159" y="141"/>
                </a:cubicBezTo>
                <a:cubicBezTo>
                  <a:pt x="3645" y="0"/>
                  <a:pt x="1434" y="1467"/>
                  <a:pt x="494" y="3633"/>
                </a:cubicBezTo>
                <a:close/>
                <a:moveTo>
                  <a:pt x="8155" y="9658"/>
                </a:moveTo>
                <a:cubicBezTo>
                  <a:pt x="7787" y="10392"/>
                  <a:pt x="7311" y="11075"/>
                  <a:pt x="6736" y="11688"/>
                </a:cubicBezTo>
                <a:cubicBezTo>
                  <a:pt x="7404" y="11584"/>
                  <a:pt x="8035" y="11365"/>
                  <a:pt x="8607" y="11054"/>
                </a:cubicBezTo>
                <a:cubicBezTo>
                  <a:pt x="8536" y="10572"/>
                  <a:pt x="8421" y="10104"/>
                  <a:pt x="8268" y="9654"/>
                </a:cubicBezTo>
                <a:cubicBezTo>
                  <a:pt x="8234" y="9657"/>
                  <a:pt x="8203" y="9659"/>
                  <a:pt x="8155" y="965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>
              <a:solidFill>
                <a:schemeClr val="lt1"/>
              </a:solidFill>
            </a:endParaRPr>
          </a:p>
        </p:txBody>
      </p:sp>
      <p:sp>
        <p:nvSpPr>
          <p:cNvPr id="37" name="Freeform 10"/>
          <p:cNvSpPr>
            <a:spLocks noEditPoints="1"/>
          </p:cNvSpPr>
          <p:nvPr/>
        </p:nvSpPr>
        <p:spPr bwMode="auto">
          <a:xfrm>
            <a:off x="5080000" y="5131520"/>
            <a:ext cx="463832" cy="307811"/>
          </a:xfrm>
          <a:custGeom>
            <a:avLst/>
            <a:gdLst>
              <a:gd name="T0" fmla="*/ 4205 w 11628"/>
              <a:gd name="T1" fmla="*/ 663 h 7719"/>
              <a:gd name="T2" fmla="*/ 3542 w 11628"/>
              <a:gd name="T3" fmla="*/ 0 h 7719"/>
              <a:gd name="T4" fmla="*/ 1270 w 11628"/>
              <a:gd name="T5" fmla="*/ 0 h 7719"/>
              <a:gd name="T6" fmla="*/ 607 w 11628"/>
              <a:gd name="T7" fmla="*/ 663 h 7719"/>
              <a:gd name="T8" fmla="*/ 0 w 11628"/>
              <a:gd name="T9" fmla="*/ 663 h 7719"/>
              <a:gd name="T10" fmla="*/ 0 w 11628"/>
              <a:gd name="T11" fmla="*/ 7719 h 7719"/>
              <a:gd name="T12" fmla="*/ 11628 w 11628"/>
              <a:gd name="T13" fmla="*/ 7719 h 7719"/>
              <a:gd name="T14" fmla="*/ 11628 w 11628"/>
              <a:gd name="T15" fmla="*/ 663 h 7719"/>
              <a:gd name="T16" fmla="*/ 4205 w 11628"/>
              <a:gd name="T17" fmla="*/ 663 h 7719"/>
              <a:gd name="T18" fmla="*/ 3542 w 11628"/>
              <a:gd name="T19" fmla="*/ 2751 h 7719"/>
              <a:gd name="T20" fmla="*/ 1270 w 11628"/>
              <a:gd name="T21" fmla="*/ 2751 h 7719"/>
              <a:gd name="T22" fmla="*/ 1270 w 11628"/>
              <a:gd name="T23" fmla="*/ 1764 h 7719"/>
              <a:gd name="T24" fmla="*/ 3542 w 11628"/>
              <a:gd name="T25" fmla="*/ 1764 h 7719"/>
              <a:gd name="T26" fmla="*/ 3542 w 11628"/>
              <a:gd name="T27" fmla="*/ 2751 h 7719"/>
              <a:gd name="T28" fmla="*/ 7535 w 11628"/>
              <a:gd name="T29" fmla="*/ 6901 h 7719"/>
              <a:gd name="T30" fmla="*/ 4850 w 11628"/>
              <a:gd name="T31" fmla="*/ 4216 h 7719"/>
              <a:gd name="T32" fmla="*/ 7535 w 11628"/>
              <a:gd name="T33" fmla="*/ 1593 h 7719"/>
              <a:gd name="T34" fmla="*/ 10221 w 11628"/>
              <a:gd name="T35" fmla="*/ 4216 h 7719"/>
              <a:gd name="T36" fmla="*/ 7535 w 11628"/>
              <a:gd name="T37" fmla="*/ 6901 h 7719"/>
              <a:gd name="T38" fmla="*/ 7535 w 11628"/>
              <a:gd name="T39" fmla="*/ 2462 h 7719"/>
              <a:gd name="T40" fmla="*/ 5781 w 11628"/>
              <a:gd name="T41" fmla="*/ 4216 h 7719"/>
              <a:gd name="T42" fmla="*/ 7535 w 11628"/>
              <a:gd name="T43" fmla="*/ 5970 h 7719"/>
              <a:gd name="T44" fmla="*/ 9289 w 11628"/>
              <a:gd name="T45" fmla="*/ 4216 h 7719"/>
              <a:gd name="T46" fmla="*/ 7535 w 11628"/>
              <a:gd name="T47" fmla="*/ 2462 h 7719"/>
              <a:gd name="T48" fmla="*/ 7535 w 11628"/>
              <a:gd name="T49" fmla="*/ 5134 h 7719"/>
              <a:gd name="T50" fmla="*/ 6618 w 11628"/>
              <a:gd name="T51" fmla="*/ 4216 h 7719"/>
              <a:gd name="T52" fmla="*/ 7535 w 11628"/>
              <a:gd name="T53" fmla="*/ 3298 h 7719"/>
              <a:gd name="T54" fmla="*/ 8453 w 11628"/>
              <a:gd name="T55" fmla="*/ 4216 h 7719"/>
              <a:gd name="T56" fmla="*/ 7535 w 11628"/>
              <a:gd name="T57" fmla="*/ 5134 h 77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11628" h="7719">
                <a:moveTo>
                  <a:pt x="4205" y="663"/>
                </a:moveTo>
                <a:cubicBezTo>
                  <a:pt x="3839" y="663"/>
                  <a:pt x="3542" y="366"/>
                  <a:pt x="3542" y="0"/>
                </a:cubicBezTo>
                <a:lnTo>
                  <a:pt x="1270" y="0"/>
                </a:lnTo>
                <a:cubicBezTo>
                  <a:pt x="1270" y="366"/>
                  <a:pt x="973" y="663"/>
                  <a:pt x="607" y="663"/>
                </a:cubicBezTo>
                <a:lnTo>
                  <a:pt x="0" y="663"/>
                </a:lnTo>
                <a:lnTo>
                  <a:pt x="0" y="7719"/>
                </a:lnTo>
                <a:lnTo>
                  <a:pt x="11628" y="7719"/>
                </a:lnTo>
                <a:lnTo>
                  <a:pt x="11628" y="663"/>
                </a:lnTo>
                <a:lnTo>
                  <a:pt x="4205" y="663"/>
                </a:lnTo>
                <a:close/>
                <a:moveTo>
                  <a:pt x="3542" y="2751"/>
                </a:moveTo>
                <a:lnTo>
                  <a:pt x="1270" y="2751"/>
                </a:lnTo>
                <a:lnTo>
                  <a:pt x="1270" y="1764"/>
                </a:lnTo>
                <a:lnTo>
                  <a:pt x="3542" y="1764"/>
                </a:lnTo>
                <a:lnTo>
                  <a:pt x="3542" y="2751"/>
                </a:lnTo>
                <a:close/>
                <a:moveTo>
                  <a:pt x="7535" y="6901"/>
                </a:moveTo>
                <a:cubicBezTo>
                  <a:pt x="6055" y="6901"/>
                  <a:pt x="4850" y="5697"/>
                  <a:pt x="4850" y="4216"/>
                </a:cubicBezTo>
                <a:cubicBezTo>
                  <a:pt x="4850" y="2735"/>
                  <a:pt x="6055" y="1593"/>
                  <a:pt x="7535" y="1593"/>
                </a:cubicBezTo>
                <a:cubicBezTo>
                  <a:pt x="9016" y="1593"/>
                  <a:pt x="10221" y="2735"/>
                  <a:pt x="10221" y="4216"/>
                </a:cubicBezTo>
                <a:cubicBezTo>
                  <a:pt x="10221" y="5697"/>
                  <a:pt x="9016" y="6901"/>
                  <a:pt x="7535" y="6901"/>
                </a:cubicBezTo>
                <a:close/>
                <a:moveTo>
                  <a:pt x="7535" y="2462"/>
                </a:moveTo>
                <a:cubicBezTo>
                  <a:pt x="6568" y="2462"/>
                  <a:pt x="5781" y="3249"/>
                  <a:pt x="5781" y="4216"/>
                </a:cubicBezTo>
                <a:cubicBezTo>
                  <a:pt x="5781" y="5183"/>
                  <a:pt x="6568" y="5970"/>
                  <a:pt x="7535" y="5970"/>
                </a:cubicBezTo>
                <a:cubicBezTo>
                  <a:pt x="8503" y="5970"/>
                  <a:pt x="9289" y="5183"/>
                  <a:pt x="9289" y="4216"/>
                </a:cubicBezTo>
                <a:cubicBezTo>
                  <a:pt x="9289" y="3249"/>
                  <a:pt x="8503" y="2462"/>
                  <a:pt x="7535" y="2462"/>
                </a:cubicBezTo>
                <a:close/>
                <a:moveTo>
                  <a:pt x="7535" y="5134"/>
                </a:moveTo>
                <a:cubicBezTo>
                  <a:pt x="7029" y="5134"/>
                  <a:pt x="6618" y="4722"/>
                  <a:pt x="6618" y="4216"/>
                </a:cubicBezTo>
                <a:cubicBezTo>
                  <a:pt x="6618" y="3710"/>
                  <a:pt x="7029" y="3298"/>
                  <a:pt x="7535" y="3298"/>
                </a:cubicBezTo>
                <a:cubicBezTo>
                  <a:pt x="8042" y="3298"/>
                  <a:pt x="8453" y="3710"/>
                  <a:pt x="8453" y="4216"/>
                </a:cubicBezTo>
                <a:cubicBezTo>
                  <a:pt x="8453" y="4722"/>
                  <a:pt x="8042" y="5134"/>
                  <a:pt x="7535" y="5134"/>
                </a:cubicBez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9" name="CuadroTexto 66"/>
          <p:cNvSpPr txBox="1"/>
          <p:nvPr/>
        </p:nvSpPr>
        <p:spPr>
          <a:xfrm>
            <a:off x="578251" y="4053238"/>
            <a:ext cx="9380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 smtClean="0">
                <a:solidFill>
                  <a:schemeClr val="bg1"/>
                </a:solidFill>
              </a:rPr>
              <a:t>8 sesiones</a:t>
            </a:r>
            <a:endParaRPr lang="es-E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2031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512" y="188640"/>
            <a:ext cx="8640960" cy="1143000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s-ES" b="1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Estrategias de inserción de la Educación Fiscal en el sistema educativo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67544" y="1700808"/>
            <a:ext cx="8229600" cy="4968552"/>
          </a:xfrm>
        </p:spPr>
        <p:txBody>
          <a:bodyPr>
            <a:noAutofit/>
          </a:bodyPr>
          <a:lstStyle/>
          <a:p>
            <a:r>
              <a:rPr lang="es-ES" sz="2400" i="1" dirty="0"/>
              <a:t>Diplomado en Educación Fiscal.</a:t>
            </a:r>
          </a:p>
          <a:p>
            <a:pPr lvl="1"/>
            <a:r>
              <a:rPr lang="es-ES" sz="2000" i="1" dirty="0" smtClean="0"/>
              <a:t>Pertinencia </a:t>
            </a:r>
            <a:r>
              <a:rPr lang="es-ES" sz="2000" i="1" dirty="0"/>
              <a:t>a través de la consulta con el sector</a:t>
            </a:r>
            <a:r>
              <a:rPr lang="es-ES" sz="2000" i="1" dirty="0" smtClean="0"/>
              <a:t>.</a:t>
            </a:r>
            <a:endParaRPr lang="es-ES" sz="2000" i="1" dirty="0"/>
          </a:p>
          <a:p>
            <a:pPr lvl="1"/>
            <a:r>
              <a:rPr lang="es-ES" sz="2000" i="1" dirty="0"/>
              <a:t>Diversificación de los aspirantes al diplomado.</a:t>
            </a:r>
          </a:p>
          <a:p>
            <a:pPr lvl="2"/>
            <a:r>
              <a:rPr lang="es-ES" sz="1600" i="1" dirty="0"/>
              <a:t>Docentes.</a:t>
            </a:r>
          </a:p>
          <a:p>
            <a:pPr lvl="2"/>
            <a:r>
              <a:rPr lang="es-ES" sz="1600" i="1" dirty="0"/>
              <a:t>Estudiantes.</a:t>
            </a:r>
          </a:p>
          <a:p>
            <a:pPr lvl="1"/>
            <a:r>
              <a:rPr lang="es-ES" sz="2000" i="1" dirty="0"/>
              <a:t>Incorporación de elementos que garanticen la calidad del sistema educativo en las modalidades que se administra el diplomado. </a:t>
            </a:r>
          </a:p>
          <a:p>
            <a:pPr lvl="2"/>
            <a:r>
              <a:rPr lang="es-ES" sz="1600" i="1" dirty="0"/>
              <a:t>Fortalecer al personal técnico en el manejo de la plataforma virtual, a fin de contar con </a:t>
            </a:r>
            <a:r>
              <a:rPr lang="es-ES" sz="1600" i="1" dirty="0" smtClean="0"/>
              <a:t>mayor cantidad de </a:t>
            </a:r>
            <a:r>
              <a:rPr lang="es-ES" sz="1600" i="1" dirty="0"/>
              <a:t>miembros que puedan dar sostenimiento al programa.</a:t>
            </a:r>
          </a:p>
          <a:p>
            <a:pPr lvl="2"/>
            <a:r>
              <a:rPr lang="es-ES" sz="1600" i="1" dirty="0"/>
              <a:t>Ampliar la cantidad de participantes de parte de administradores de MINED en el diplomado</a:t>
            </a:r>
            <a:r>
              <a:rPr lang="es-ES" sz="1600" i="1" dirty="0" smtClean="0"/>
              <a:t>.</a:t>
            </a:r>
          </a:p>
          <a:p>
            <a:pPr lvl="1"/>
            <a:r>
              <a:rPr lang="es-ES" sz="2000" i="1" dirty="0"/>
              <a:t>Acciones de Convocatoria y Difusión.</a:t>
            </a:r>
          </a:p>
          <a:p>
            <a:pPr lvl="2"/>
            <a:r>
              <a:rPr lang="es-ES" sz="1800" i="1" dirty="0"/>
              <a:t>Ampliar los mecanismos de difusión. </a:t>
            </a:r>
          </a:p>
        </p:txBody>
      </p:sp>
    </p:spTree>
    <p:extLst>
      <p:ext uri="{BB962C8B-B14F-4D97-AF65-F5344CB8AC3E}">
        <p14:creationId xmlns:p14="http://schemas.microsoft.com/office/powerpoint/2010/main" val="1689499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76743" y="13467"/>
            <a:ext cx="8229600" cy="751237"/>
          </a:xfrm>
        </p:spPr>
        <p:txBody>
          <a:bodyPr>
            <a:normAutofit/>
          </a:bodyPr>
          <a:lstStyle/>
          <a:p>
            <a:r>
              <a:rPr lang="es-ES" sz="3200" dirty="0" smtClean="0">
                <a:solidFill>
                  <a:srgbClr val="FF0000"/>
                </a:solidFill>
              </a:rPr>
              <a:t>Organización de Actividades</a:t>
            </a:r>
            <a:endParaRPr lang="es-ES" sz="3200" dirty="0">
              <a:solidFill>
                <a:srgbClr val="FF0000"/>
              </a:solidFill>
            </a:endParaRPr>
          </a:p>
        </p:txBody>
      </p:sp>
      <p:sp>
        <p:nvSpPr>
          <p:cNvPr id="76" name="Título 1"/>
          <p:cNvSpPr txBox="1">
            <a:spLocks/>
          </p:cNvSpPr>
          <p:nvPr/>
        </p:nvSpPr>
        <p:spPr>
          <a:xfrm>
            <a:off x="99332" y="620688"/>
            <a:ext cx="469221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 smtClean="0">
                <a:solidFill>
                  <a:srgbClr val="3B3838"/>
                </a:solidFill>
              </a:rPr>
              <a:t>Ministerio de Educación</a:t>
            </a:r>
          </a:p>
        </p:txBody>
      </p:sp>
      <p:sp>
        <p:nvSpPr>
          <p:cNvPr id="5" name="Forma libre 4"/>
          <p:cNvSpPr/>
          <p:nvPr/>
        </p:nvSpPr>
        <p:spPr>
          <a:xfrm>
            <a:off x="288015" y="2852936"/>
            <a:ext cx="3995953" cy="782964"/>
          </a:xfrm>
          <a:custGeom>
            <a:avLst/>
            <a:gdLst>
              <a:gd name="connsiteX0" fmla="*/ 0 w 3995953"/>
              <a:gd name="connsiteY0" fmla="*/ 99899 h 998988"/>
              <a:gd name="connsiteX1" fmla="*/ 99899 w 3995953"/>
              <a:gd name="connsiteY1" fmla="*/ 0 h 998988"/>
              <a:gd name="connsiteX2" fmla="*/ 3896054 w 3995953"/>
              <a:gd name="connsiteY2" fmla="*/ 0 h 998988"/>
              <a:gd name="connsiteX3" fmla="*/ 3995953 w 3995953"/>
              <a:gd name="connsiteY3" fmla="*/ 99899 h 998988"/>
              <a:gd name="connsiteX4" fmla="*/ 3995953 w 3995953"/>
              <a:gd name="connsiteY4" fmla="*/ 899089 h 998988"/>
              <a:gd name="connsiteX5" fmla="*/ 3896054 w 3995953"/>
              <a:gd name="connsiteY5" fmla="*/ 998988 h 998988"/>
              <a:gd name="connsiteX6" fmla="*/ 99899 w 3995953"/>
              <a:gd name="connsiteY6" fmla="*/ 998988 h 998988"/>
              <a:gd name="connsiteX7" fmla="*/ 0 w 3995953"/>
              <a:gd name="connsiteY7" fmla="*/ 899089 h 998988"/>
              <a:gd name="connsiteX8" fmla="*/ 0 w 3995953"/>
              <a:gd name="connsiteY8" fmla="*/ 99899 h 998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95953" h="998988">
                <a:moveTo>
                  <a:pt x="0" y="99899"/>
                </a:moveTo>
                <a:cubicBezTo>
                  <a:pt x="0" y="44726"/>
                  <a:pt x="44726" y="0"/>
                  <a:pt x="99899" y="0"/>
                </a:cubicBezTo>
                <a:lnTo>
                  <a:pt x="3896054" y="0"/>
                </a:lnTo>
                <a:cubicBezTo>
                  <a:pt x="3951227" y="0"/>
                  <a:pt x="3995953" y="44726"/>
                  <a:pt x="3995953" y="99899"/>
                </a:cubicBezTo>
                <a:lnTo>
                  <a:pt x="3995953" y="899089"/>
                </a:lnTo>
                <a:cubicBezTo>
                  <a:pt x="3995953" y="954262"/>
                  <a:pt x="3951227" y="998988"/>
                  <a:pt x="3896054" y="998988"/>
                </a:cubicBezTo>
                <a:lnTo>
                  <a:pt x="99899" y="998988"/>
                </a:lnTo>
                <a:cubicBezTo>
                  <a:pt x="44726" y="998988"/>
                  <a:pt x="0" y="954262"/>
                  <a:pt x="0" y="899089"/>
                </a:cubicBezTo>
                <a:lnTo>
                  <a:pt x="0" y="99899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5929" tIns="55929" rIns="55929" bIns="55929" numCol="1" spcCol="1270" anchor="ctr" anchorCtr="0">
            <a:noAutofit/>
          </a:bodyPr>
          <a:lstStyle/>
          <a:p>
            <a:pPr lvl="0"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SV" sz="2100" kern="1200" dirty="0" smtClean="0"/>
              <a:t>Elaborar material didáctico</a:t>
            </a:r>
            <a:endParaRPr lang="es-SV" sz="2100" kern="1200" dirty="0"/>
          </a:p>
        </p:txBody>
      </p:sp>
      <p:sp>
        <p:nvSpPr>
          <p:cNvPr id="6" name="Flecha derecha 5"/>
          <p:cNvSpPr/>
          <p:nvPr/>
        </p:nvSpPr>
        <p:spPr>
          <a:xfrm rot="5400000">
            <a:off x="2263221" y="3830242"/>
            <a:ext cx="174822" cy="174822"/>
          </a:xfrm>
          <a:prstGeom prst="rightArrow">
            <a:avLst>
              <a:gd name="adj1" fmla="val 66700"/>
              <a:gd name="adj2" fmla="val 50000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7" name="Forma libre 6"/>
          <p:cNvSpPr/>
          <p:nvPr/>
        </p:nvSpPr>
        <p:spPr>
          <a:xfrm>
            <a:off x="323529" y="4077072"/>
            <a:ext cx="3960440" cy="792088"/>
          </a:xfrm>
          <a:custGeom>
            <a:avLst/>
            <a:gdLst>
              <a:gd name="connsiteX0" fmla="*/ 0 w 3995953"/>
              <a:gd name="connsiteY0" fmla="*/ 99899 h 998988"/>
              <a:gd name="connsiteX1" fmla="*/ 99899 w 3995953"/>
              <a:gd name="connsiteY1" fmla="*/ 0 h 998988"/>
              <a:gd name="connsiteX2" fmla="*/ 3896054 w 3995953"/>
              <a:gd name="connsiteY2" fmla="*/ 0 h 998988"/>
              <a:gd name="connsiteX3" fmla="*/ 3995953 w 3995953"/>
              <a:gd name="connsiteY3" fmla="*/ 99899 h 998988"/>
              <a:gd name="connsiteX4" fmla="*/ 3995953 w 3995953"/>
              <a:gd name="connsiteY4" fmla="*/ 899089 h 998988"/>
              <a:gd name="connsiteX5" fmla="*/ 3896054 w 3995953"/>
              <a:gd name="connsiteY5" fmla="*/ 998988 h 998988"/>
              <a:gd name="connsiteX6" fmla="*/ 99899 w 3995953"/>
              <a:gd name="connsiteY6" fmla="*/ 998988 h 998988"/>
              <a:gd name="connsiteX7" fmla="*/ 0 w 3995953"/>
              <a:gd name="connsiteY7" fmla="*/ 899089 h 998988"/>
              <a:gd name="connsiteX8" fmla="*/ 0 w 3995953"/>
              <a:gd name="connsiteY8" fmla="*/ 99899 h 998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95953" h="998988">
                <a:moveTo>
                  <a:pt x="0" y="99899"/>
                </a:moveTo>
                <a:cubicBezTo>
                  <a:pt x="0" y="44726"/>
                  <a:pt x="44726" y="0"/>
                  <a:pt x="99899" y="0"/>
                </a:cubicBezTo>
                <a:lnTo>
                  <a:pt x="3896054" y="0"/>
                </a:lnTo>
                <a:cubicBezTo>
                  <a:pt x="3951227" y="0"/>
                  <a:pt x="3995953" y="44726"/>
                  <a:pt x="3995953" y="99899"/>
                </a:cubicBezTo>
                <a:lnTo>
                  <a:pt x="3995953" y="899089"/>
                </a:lnTo>
                <a:cubicBezTo>
                  <a:pt x="3995953" y="954262"/>
                  <a:pt x="3951227" y="998988"/>
                  <a:pt x="3896054" y="998988"/>
                </a:cubicBezTo>
                <a:lnTo>
                  <a:pt x="99899" y="998988"/>
                </a:lnTo>
                <a:cubicBezTo>
                  <a:pt x="44726" y="998988"/>
                  <a:pt x="0" y="954262"/>
                  <a:pt x="0" y="899089"/>
                </a:cubicBezTo>
                <a:lnTo>
                  <a:pt x="0" y="99899"/>
                </a:lnTo>
                <a:close/>
              </a:path>
            </a:pathLst>
          </a:custGeom>
        </p:spPr>
        <p:style>
          <a:lnRef idx="2"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lnRef>
          <a:fillRef idx="1"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5929" tIns="55929" rIns="55929" bIns="55929" numCol="1" spcCol="1270" anchor="ctr" anchorCtr="0">
            <a:noAutofit/>
          </a:bodyPr>
          <a:lstStyle/>
          <a:p>
            <a:pPr lvl="0"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SV" sz="2100" kern="1200" dirty="0" smtClean="0"/>
              <a:t>Participar activamente en los foros y jornadas presenciales</a:t>
            </a:r>
            <a:endParaRPr lang="es-SV" sz="2100" kern="1200" dirty="0"/>
          </a:p>
        </p:txBody>
      </p:sp>
      <p:sp>
        <p:nvSpPr>
          <p:cNvPr id="8" name="Flecha derecha 7"/>
          <p:cNvSpPr/>
          <p:nvPr/>
        </p:nvSpPr>
        <p:spPr>
          <a:xfrm rot="5400000">
            <a:off x="2263221" y="4982370"/>
            <a:ext cx="174822" cy="174822"/>
          </a:xfrm>
          <a:prstGeom prst="rightArrow">
            <a:avLst>
              <a:gd name="adj1" fmla="val 66700"/>
              <a:gd name="adj2" fmla="val 50000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9" name="Forma libre 8"/>
          <p:cNvSpPr/>
          <p:nvPr/>
        </p:nvSpPr>
        <p:spPr>
          <a:xfrm>
            <a:off x="352655" y="5166316"/>
            <a:ext cx="3931313" cy="782964"/>
          </a:xfrm>
          <a:custGeom>
            <a:avLst/>
            <a:gdLst>
              <a:gd name="connsiteX0" fmla="*/ 0 w 3995953"/>
              <a:gd name="connsiteY0" fmla="*/ 99899 h 998988"/>
              <a:gd name="connsiteX1" fmla="*/ 99899 w 3995953"/>
              <a:gd name="connsiteY1" fmla="*/ 0 h 998988"/>
              <a:gd name="connsiteX2" fmla="*/ 3896054 w 3995953"/>
              <a:gd name="connsiteY2" fmla="*/ 0 h 998988"/>
              <a:gd name="connsiteX3" fmla="*/ 3995953 w 3995953"/>
              <a:gd name="connsiteY3" fmla="*/ 99899 h 998988"/>
              <a:gd name="connsiteX4" fmla="*/ 3995953 w 3995953"/>
              <a:gd name="connsiteY4" fmla="*/ 899089 h 998988"/>
              <a:gd name="connsiteX5" fmla="*/ 3896054 w 3995953"/>
              <a:gd name="connsiteY5" fmla="*/ 998988 h 998988"/>
              <a:gd name="connsiteX6" fmla="*/ 99899 w 3995953"/>
              <a:gd name="connsiteY6" fmla="*/ 998988 h 998988"/>
              <a:gd name="connsiteX7" fmla="*/ 0 w 3995953"/>
              <a:gd name="connsiteY7" fmla="*/ 899089 h 998988"/>
              <a:gd name="connsiteX8" fmla="*/ 0 w 3995953"/>
              <a:gd name="connsiteY8" fmla="*/ 99899 h 998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95953" h="998988">
                <a:moveTo>
                  <a:pt x="0" y="99899"/>
                </a:moveTo>
                <a:cubicBezTo>
                  <a:pt x="0" y="44726"/>
                  <a:pt x="44726" y="0"/>
                  <a:pt x="99899" y="0"/>
                </a:cubicBezTo>
                <a:lnTo>
                  <a:pt x="3896054" y="0"/>
                </a:lnTo>
                <a:cubicBezTo>
                  <a:pt x="3951227" y="0"/>
                  <a:pt x="3995953" y="44726"/>
                  <a:pt x="3995953" y="99899"/>
                </a:cubicBezTo>
                <a:lnTo>
                  <a:pt x="3995953" y="899089"/>
                </a:lnTo>
                <a:cubicBezTo>
                  <a:pt x="3995953" y="954262"/>
                  <a:pt x="3951227" y="998988"/>
                  <a:pt x="3896054" y="998988"/>
                </a:cubicBezTo>
                <a:lnTo>
                  <a:pt x="99899" y="998988"/>
                </a:lnTo>
                <a:cubicBezTo>
                  <a:pt x="44726" y="998988"/>
                  <a:pt x="0" y="954262"/>
                  <a:pt x="0" y="899089"/>
                </a:cubicBezTo>
                <a:lnTo>
                  <a:pt x="0" y="99899"/>
                </a:lnTo>
                <a:close/>
              </a:path>
            </a:pathLst>
          </a:custGeom>
        </p:spPr>
        <p:style>
          <a:lnRef idx="2"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lnRef>
          <a:fillRef idx="1"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5929" tIns="55929" rIns="55929" bIns="55929" numCol="1" spcCol="1270" anchor="ctr" anchorCtr="0">
            <a:noAutofit/>
          </a:bodyPr>
          <a:lstStyle/>
          <a:p>
            <a:pPr lvl="0"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SV" sz="2100" kern="1200" dirty="0" smtClean="0"/>
              <a:t>Organizar y asistir a eventos de la semana de la cultura fiscal</a:t>
            </a:r>
            <a:endParaRPr lang="es-SV" sz="2100" kern="1200" dirty="0"/>
          </a:p>
        </p:txBody>
      </p:sp>
      <p:sp>
        <p:nvSpPr>
          <p:cNvPr id="10" name="Forma libre 9"/>
          <p:cNvSpPr/>
          <p:nvPr/>
        </p:nvSpPr>
        <p:spPr>
          <a:xfrm>
            <a:off x="4908043" y="1412776"/>
            <a:ext cx="3995953" cy="998988"/>
          </a:xfrm>
          <a:custGeom>
            <a:avLst/>
            <a:gdLst>
              <a:gd name="connsiteX0" fmla="*/ 0 w 3995953"/>
              <a:gd name="connsiteY0" fmla="*/ 99899 h 998988"/>
              <a:gd name="connsiteX1" fmla="*/ 99899 w 3995953"/>
              <a:gd name="connsiteY1" fmla="*/ 0 h 998988"/>
              <a:gd name="connsiteX2" fmla="*/ 3896054 w 3995953"/>
              <a:gd name="connsiteY2" fmla="*/ 0 h 998988"/>
              <a:gd name="connsiteX3" fmla="*/ 3995953 w 3995953"/>
              <a:gd name="connsiteY3" fmla="*/ 99899 h 998988"/>
              <a:gd name="connsiteX4" fmla="*/ 3995953 w 3995953"/>
              <a:gd name="connsiteY4" fmla="*/ 899089 h 998988"/>
              <a:gd name="connsiteX5" fmla="*/ 3896054 w 3995953"/>
              <a:gd name="connsiteY5" fmla="*/ 998988 h 998988"/>
              <a:gd name="connsiteX6" fmla="*/ 99899 w 3995953"/>
              <a:gd name="connsiteY6" fmla="*/ 998988 h 998988"/>
              <a:gd name="connsiteX7" fmla="*/ 0 w 3995953"/>
              <a:gd name="connsiteY7" fmla="*/ 899089 h 998988"/>
              <a:gd name="connsiteX8" fmla="*/ 0 w 3995953"/>
              <a:gd name="connsiteY8" fmla="*/ 99899 h 998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95953" h="998988">
                <a:moveTo>
                  <a:pt x="0" y="99899"/>
                </a:moveTo>
                <a:cubicBezTo>
                  <a:pt x="0" y="44726"/>
                  <a:pt x="44726" y="0"/>
                  <a:pt x="99899" y="0"/>
                </a:cubicBezTo>
                <a:lnTo>
                  <a:pt x="3896054" y="0"/>
                </a:lnTo>
                <a:cubicBezTo>
                  <a:pt x="3951227" y="0"/>
                  <a:pt x="3995953" y="44726"/>
                  <a:pt x="3995953" y="99899"/>
                </a:cubicBezTo>
                <a:lnTo>
                  <a:pt x="3995953" y="899089"/>
                </a:lnTo>
                <a:cubicBezTo>
                  <a:pt x="3995953" y="954262"/>
                  <a:pt x="3951227" y="998988"/>
                  <a:pt x="3896054" y="998988"/>
                </a:cubicBezTo>
                <a:lnTo>
                  <a:pt x="99899" y="998988"/>
                </a:lnTo>
                <a:cubicBezTo>
                  <a:pt x="44726" y="998988"/>
                  <a:pt x="0" y="954262"/>
                  <a:pt x="0" y="899089"/>
                </a:cubicBezTo>
                <a:lnTo>
                  <a:pt x="0" y="99899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5929" tIns="55929" rIns="55929" bIns="55929" numCol="1" spcCol="1270" anchor="ctr" anchorCtr="0">
            <a:noAutofit/>
          </a:bodyPr>
          <a:lstStyle/>
          <a:p>
            <a:pPr lvl="0"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SV" sz="2100" kern="1200" dirty="0" smtClean="0"/>
              <a:t>Seguimiento a la participación de los docentes y de los alumnos participantes</a:t>
            </a:r>
          </a:p>
        </p:txBody>
      </p:sp>
      <p:sp>
        <p:nvSpPr>
          <p:cNvPr id="11" name="Flecha derecha 10"/>
          <p:cNvSpPr/>
          <p:nvPr/>
        </p:nvSpPr>
        <p:spPr>
          <a:xfrm rot="5400000">
            <a:off x="6818608" y="2492896"/>
            <a:ext cx="174822" cy="174822"/>
          </a:xfrm>
          <a:prstGeom prst="rightArrow">
            <a:avLst>
              <a:gd name="adj1" fmla="val 66700"/>
              <a:gd name="adj2" fmla="val 50000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2" name="Forma libre 11"/>
          <p:cNvSpPr/>
          <p:nvPr/>
        </p:nvSpPr>
        <p:spPr>
          <a:xfrm>
            <a:off x="4908043" y="2708920"/>
            <a:ext cx="3995953" cy="854971"/>
          </a:xfrm>
          <a:custGeom>
            <a:avLst/>
            <a:gdLst>
              <a:gd name="connsiteX0" fmla="*/ 0 w 3995953"/>
              <a:gd name="connsiteY0" fmla="*/ 99899 h 998988"/>
              <a:gd name="connsiteX1" fmla="*/ 99899 w 3995953"/>
              <a:gd name="connsiteY1" fmla="*/ 0 h 998988"/>
              <a:gd name="connsiteX2" fmla="*/ 3896054 w 3995953"/>
              <a:gd name="connsiteY2" fmla="*/ 0 h 998988"/>
              <a:gd name="connsiteX3" fmla="*/ 3995953 w 3995953"/>
              <a:gd name="connsiteY3" fmla="*/ 99899 h 998988"/>
              <a:gd name="connsiteX4" fmla="*/ 3995953 w 3995953"/>
              <a:gd name="connsiteY4" fmla="*/ 899089 h 998988"/>
              <a:gd name="connsiteX5" fmla="*/ 3896054 w 3995953"/>
              <a:gd name="connsiteY5" fmla="*/ 998988 h 998988"/>
              <a:gd name="connsiteX6" fmla="*/ 99899 w 3995953"/>
              <a:gd name="connsiteY6" fmla="*/ 998988 h 998988"/>
              <a:gd name="connsiteX7" fmla="*/ 0 w 3995953"/>
              <a:gd name="connsiteY7" fmla="*/ 899089 h 998988"/>
              <a:gd name="connsiteX8" fmla="*/ 0 w 3995953"/>
              <a:gd name="connsiteY8" fmla="*/ 99899 h 998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95953" h="998988">
                <a:moveTo>
                  <a:pt x="0" y="99899"/>
                </a:moveTo>
                <a:cubicBezTo>
                  <a:pt x="0" y="44726"/>
                  <a:pt x="44726" y="0"/>
                  <a:pt x="99899" y="0"/>
                </a:cubicBezTo>
                <a:lnTo>
                  <a:pt x="3896054" y="0"/>
                </a:lnTo>
                <a:cubicBezTo>
                  <a:pt x="3951227" y="0"/>
                  <a:pt x="3995953" y="44726"/>
                  <a:pt x="3995953" y="99899"/>
                </a:cubicBezTo>
                <a:lnTo>
                  <a:pt x="3995953" y="899089"/>
                </a:lnTo>
                <a:cubicBezTo>
                  <a:pt x="3995953" y="954262"/>
                  <a:pt x="3951227" y="998988"/>
                  <a:pt x="3896054" y="998988"/>
                </a:cubicBezTo>
                <a:lnTo>
                  <a:pt x="99899" y="998988"/>
                </a:lnTo>
                <a:cubicBezTo>
                  <a:pt x="44726" y="998988"/>
                  <a:pt x="0" y="954262"/>
                  <a:pt x="0" y="899089"/>
                </a:cubicBezTo>
                <a:lnTo>
                  <a:pt x="0" y="99899"/>
                </a:lnTo>
                <a:close/>
              </a:path>
            </a:pathLst>
          </a:custGeom>
        </p:spPr>
        <p:style>
          <a:lnRef idx="2"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lnRef>
          <a:fillRef idx="1"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5929" tIns="55929" rIns="55929" bIns="55929" numCol="1" spcCol="1270" anchor="ctr" anchorCtr="0">
            <a:noAutofit/>
          </a:bodyPr>
          <a:lstStyle/>
          <a:p>
            <a:pPr lvl="0"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SV" sz="2100" kern="1200" dirty="0" smtClean="0"/>
              <a:t>Convocatoria, a través de canales institucionales</a:t>
            </a:r>
            <a:endParaRPr lang="es-SV" sz="2100" kern="1200" dirty="0"/>
          </a:p>
        </p:txBody>
      </p:sp>
      <p:sp>
        <p:nvSpPr>
          <p:cNvPr id="13" name="Flecha derecha 12"/>
          <p:cNvSpPr/>
          <p:nvPr/>
        </p:nvSpPr>
        <p:spPr>
          <a:xfrm rot="5400000">
            <a:off x="6818608" y="3645024"/>
            <a:ext cx="174822" cy="174822"/>
          </a:xfrm>
          <a:prstGeom prst="rightArrow">
            <a:avLst>
              <a:gd name="adj1" fmla="val 66700"/>
              <a:gd name="adj2" fmla="val 50000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4" name="Forma libre 13"/>
          <p:cNvSpPr/>
          <p:nvPr/>
        </p:nvSpPr>
        <p:spPr>
          <a:xfrm>
            <a:off x="4908043" y="3933056"/>
            <a:ext cx="3995953" cy="998988"/>
          </a:xfrm>
          <a:custGeom>
            <a:avLst/>
            <a:gdLst>
              <a:gd name="connsiteX0" fmla="*/ 0 w 3995953"/>
              <a:gd name="connsiteY0" fmla="*/ 99899 h 998988"/>
              <a:gd name="connsiteX1" fmla="*/ 99899 w 3995953"/>
              <a:gd name="connsiteY1" fmla="*/ 0 h 998988"/>
              <a:gd name="connsiteX2" fmla="*/ 3896054 w 3995953"/>
              <a:gd name="connsiteY2" fmla="*/ 0 h 998988"/>
              <a:gd name="connsiteX3" fmla="*/ 3995953 w 3995953"/>
              <a:gd name="connsiteY3" fmla="*/ 99899 h 998988"/>
              <a:gd name="connsiteX4" fmla="*/ 3995953 w 3995953"/>
              <a:gd name="connsiteY4" fmla="*/ 899089 h 998988"/>
              <a:gd name="connsiteX5" fmla="*/ 3896054 w 3995953"/>
              <a:gd name="connsiteY5" fmla="*/ 998988 h 998988"/>
              <a:gd name="connsiteX6" fmla="*/ 99899 w 3995953"/>
              <a:gd name="connsiteY6" fmla="*/ 998988 h 998988"/>
              <a:gd name="connsiteX7" fmla="*/ 0 w 3995953"/>
              <a:gd name="connsiteY7" fmla="*/ 899089 h 998988"/>
              <a:gd name="connsiteX8" fmla="*/ 0 w 3995953"/>
              <a:gd name="connsiteY8" fmla="*/ 99899 h 998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95953" h="998988">
                <a:moveTo>
                  <a:pt x="0" y="99899"/>
                </a:moveTo>
                <a:cubicBezTo>
                  <a:pt x="0" y="44726"/>
                  <a:pt x="44726" y="0"/>
                  <a:pt x="99899" y="0"/>
                </a:cubicBezTo>
                <a:lnTo>
                  <a:pt x="3896054" y="0"/>
                </a:lnTo>
                <a:cubicBezTo>
                  <a:pt x="3951227" y="0"/>
                  <a:pt x="3995953" y="44726"/>
                  <a:pt x="3995953" y="99899"/>
                </a:cubicBezTo>
                <a:lnTo>
                  <a:pt x="3995953" y="899089"/>
                </a:lnTo>
                <a:cubicBezTo>
                  <a:pt x="3995953" y="954262"/>
                  <a:pt x="3951227" y="998988"/>
                  <a:pt x="3896054" y="998988"/>
                </a:cubicBezTo>
                <a:lnTo>
                  <a:pt x="99899" y="998988"/>
                </a:lnTo>
                <a:cubicBezTo>
                  <a:pt x="44726" y="998988"/>
                  <a:pt x="0" y="954262"/>
                  <a:pt x="0" y="899089"/>
                </a:cubicBezTo>
                <a:lnTo>
                  <a:pt x="0" y="99899"/>
                </a:lnTo>
                <a:close/>
              </a:path>
            </a:pathLst>
          </a:custGeom>
        </p:spPr>
        <p:style>
          <a:lnRef idx="2"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lnRef>
          <a:fillRef idx="1"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5929" tIns="55929" rIns="55929" bIns="55929" numCol="1" spcCol="1270" anchor="ctr" anchorCtr="0">
            <a:noAutofit/>
          </a:bodyPr>
          <a:lstStyle/>
          <a:p>
            <a:pPr lvl="0"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SV" sz="2100" kern="1200" dirty="0" smtClean="0"/>
              <a:t>Coordinar la logística de organización de las jornadas presenciales</a:t>
            </a:r>
            <a:endParaRPr lang="es-SV" sz="2100" kern="1200" dirty="0"/>
          </a:p>
        </p:txBody>
      </p:sp>
      <p:sp>
        <p:nvSpPr>
          <p:cNvPr id="71" name="Hand"/>
          <p:cNvSpPr>
            <a:spLocks noChangeAspect="1"/>
          </p:cNvSpPr>
          <p:nvPr/>
        </p:nvSpPr>
        <p:spPr bwMode="auto">
          <a:xfrm>
            <a:off x="9252520" y="5589240"/>
            <a:ext cx="1248581" cy="1828652"/>
          </a:xfrm>
          <a:custGeom>
            <a:avLst/>
            <a:gdLst>
              <a:gd name="T0" fmla="*/ 2092 w 2115"/>
              <a:gd name="T1" fmla="*/ 3071 h 3071"/>
              <a:gd name="T2" fmla="*/ 1956 w 2115"/>
              <a:gd name="T3" fmla="*/ 2600 h 3071"/>
              <a:gd name="T4" fmla="*/ 1769 w 2115"/>
              <a:gd name="T5" fmla="*/ 1058 h 3071"/>
              <a:gd name="T6" fmla="*/ 1684 w 2115"/>
              <a:gd name="T7" fmla="*/ 954 h 3071"/>
              <a:gd name="T8" fmla="*/ 1491 w 2115"/>
              <a:gd name="T9" fmla="*/ 979 h 3071"/>
              <a:gd name="T10" fmla="*/ 1467 w 2115"/>
              <a:gd name="T11" fmla="*/ 1108 h 3071"/>
              <a:gd name="T12" fmla="*/ 1333 w 2115"/>
              <a:gd name="T13" fmla="*/ 866 h 3071"/>
              <a:gd name="T14" fmla="*/ 1127 w 2115"/>
              <a:gd name="T15" fmla="*/ 915 h 3071"/>
              <a:gd name="T16" fmla="*/ 1154 w 2115"/>
              <a:gd name="T17" fmla="*/ 1178 h 3071"/>
              <a:gd name="T18" fmla="*/ 1026 w 2115"/>
              <a:gd name="T19" fmla="*/ 902 h 3071"/>
              <a:gd name="T20" fmla="*/ 800 w 2115"/>
              <a:gd name="T21" fmla="*/ 960 h 3071"/>
              <a:gd name="T22" fmla="*/ 796 w 2115"/>
              <a:gd name="T23" fmla="*/ 1234 h 3071"/>
              <a:gd name="T24" fmla="*/ 414 w 2115"/>
              <a:gd name="T25" fmla="*/ 171 h 3071"/>
              <a:gd name="T26" fmla="*/ 157 w 2115"/>
              <a:gd name="T27" fmla="*/ 233 h 3071"/>
              <a:gd name="T28" fmla="*/ 585 w 2115"/>
              <a:gd name="T29" fmla="*/ 1844 h 3071"/>
              <a:gd name="T30" fmla="*/ 235 w 2115"/>
              <a:gd name="T31" fmla="*/ 1210 h 3071"/>
              <a:gd name="T32" fmla="*/ 50 w 2115"/>
              <a:gd name="T33" fmla="*/ 1337 h 3071"/>
              <a:gd name="T34" fmla="*/ 308 w 2115"/>
              <a:gd name="T35" fmla="*/ 2035 h 3071"/>
              <a:gd name="T36" fmla="*/ 1084 w 2115"/>
              <a:gd name="T37" fmla="*/ 2887 h 3071"/>
              <a:gd name="T38" fmla="*/ 1144 w 2115"/>
              <a:gd name="T39" fmla="*/ 3071 h 30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115" h="3071">
                <a:moveTo>
                  <a:pt x="2092" y="3071"/>
                </a:moveTo>
                <a:cubicBezTo>
                  <a:pt x="2019" y="2907"/>
                  <a:pt x="1989" y="2750"/>
                  <a:pt x="1956" y="2600"/>
                </a:cubicBezTo>
                <a:cubicBezTo>
                  <a:pt x="2115" y="2300"/>
                  <a:pt x="2038" y="1756"/>
                  <a:pt x="1769" y="1058"/>
                </a:cubicBezTo>
                <a:cubicBezTo>
                  <a:pt x="1753" y="1015"/>
                  <a:pt x="1717" y="978"/>
                  <a:pt x="1684" y="954"/>
                </a:cubicBezTo>
                <a:cubicBezTo>
                  <a:pt x="1619" y="907"/>
                  <a:pt x="1526" y="921"/>
                  <a:pt x="1491" y="979"/>
                </a:cubicBezTo>
                <a:cubicBezTo>
                  <a:pt x="1473" y="1009"/>
                  <a:pt x="1480" y="1045"/>
                  <a:pt x="1467" y="1108"/>
                </a:cubicBezTo>
                <a:cubicBezTo>
                  <a:pt x="1457" y="1007"/>
                  <a:pt x="1407" y="906"/>
                  <a:pt x="1333" y="866"/>
                </a:cubicBezTo>
                <a:cubicBezTo>
                  <a:pt x="1264" y="829"/>
                  <a:pt x="1169" y="852"/>
                  <a:pt x="1127" y="915"/>
                </a:cubicBezTo>
                <a:cubicBezTo>
                  <a:pt x="1095" y="963"/>
                  <a:pt x="1124" y="1059"/>
                  <a:pt x="1154" y="1178"/>
                </a:cubicBezTo>
                <a:cubicBezTo>
                  <a:pt x="1137" y="1071"/>
                  <a:pt x="1094" y="946"/>
                  <a:pt x="1026" y="902"/>
                </a:cubicBezTo>
                <a:cubicBezTo>
                  <a:pt x="945" y="849"/>
                  <a:pt x="826" y="880"/>
                  <a:pt x="800" y="960"/>
                </a:cubicBezTo>
                <a:cubicBezTo>
                  <a:pt x="781" y="1018"/>
                  <a:pt x="777" y="1111"/>
                  <a:pt x="796" y="1234"/>
                </a:cubicBezTo>
                <a:cubicBezTo>
                  <a:pt x="589" y="646"/>
                  <a:pt x="471" y="232"/>
                  <a:pt x="414" y="171"/>
                </a:cubicBezTo>
                <a:cubicBezTo>
                  <a:pt x="253" y="0"/>
                  <a:pt x="168" y="177"/>
                  <a:pt x="157" y="233"/>
                </a:cubicBezTo>
                <a:cubicBezTo>
                  <a:pt x="141" y="313"/>
                  <a:pt x="465" y="1338"/>
                  <a:pt x="585" y="1844"/>
                </a:cubicBezTo>
                <a:cubicBezTo>
                  <a:pt x="433" y="1600"/>
                  <a:pt x="295" y="1265"/>
                  <a:pt x="235" y="1210"/>
                </a:cubicBezTo>
                <a:cubicBezTo>
                  <a:pt x="178" y="1158"/>
                  <a:pt x="0" y="1108"/>
                  <a:pt x="50" y="1337"/>
                </a:cubicBezTo>
                <a:cubicBezTo>
                  <a:pt x="82" y="1485"/>
                  <a:pt x="188" y="1677"/>
                  <a:pt x="308" y="2035"/>
                </a:cubicBezTo>
                <a:cubicBezTo>
                  <a:pt x="499" y="2345"/>
                  <a:pt x="719" y="2644"/>
                  <a:pt x="1084" y="2887"/>
                </a:cubicBezTo>
                <a:cubicBezTo>
                  <a:pt x="1110" y="2951"/>
                  <a:pt x="1131" y="3007"/>
                  <a:pt x="1144" y="3071"/>
                </a:cubicBezTo>
              </a:path>
            </a:pathLst>
          </a:custGeom>
          <a:solidFill>
            <a:srgbClr val="FFFFFF"/>
          </a:solidFill>
          <a:ln w="6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en-US" sz="900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5" name="Forma libre 7"/>
          <p:cNvSpPr/>
          <p:nvPr/>
        </p:nvSpPr>
        <p:spPr>
          <a:xfrm>
            <a:off x="323528" y="1556793"/>
            <a:ext cx="3963663" cy="864096"/>
          </a:xfrm>
          <a:custGeom>
            <a:avLst/>
            <a:gdLst>
              <a:gd name="connsiteX0" fmla="*/ 0 w 4062412"/>
              <a:gd name="connsiteY0" fmla="*/ 101560 h 1015603"/>
              <a:gd name="connsiteX1" fmla="*/ 101560 w 4062412"/>
              <a:gd name="connsiteY1" fmla="*/ 0 h 1015603"/>
              <a:gd name="connsiteX2" fmla="*/ 3960852 w 4062412"/>
              <a:gd name="connsiteY2" fmla="*/ 0 h 1015603"/>
              <a:gd name="connsiteX3" fmla="*/ 4062412 w 4062412"/>
              <a:gd name="connsiteY3" fmla="*/ 101560 h 1015603"/>
              <a:gd name="connsiteX4" fmla="*/ 4062412 w 4062412"/>
              <a:gd name="connsiteY4" fmla="*/ 914043 h 1015603"/>
              <a:gd name="connsiteX5" fmla="*/ 3960852 w 4062412"/>
              <a:gd name="connsiteY5" fmla="*/ 1015603 h 1015603"/>
              <a:gd name="connsiteX6" fmla="*/ 101560 w 4062412"/>
              <a:gd name="connsiteY6" fmla="*/ 1015603 h 1015603"/>
              <a:gd name="connsiteX7" fmla="*/ 0 w 4062412"/>
              <a:gd name="connsiteY7" fmla="*/ 914043 h 1015603"/>
              <a:gd name="connsiteX8" fmla="*/ 0 w 4062412"/>
              <a:gd name="connsiteY8" fmla="*/ 101560 h 10156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62412" h="1015603">
                <a:moveTo>
                  <a:pt x="0" y="101560"/>
                </a:moveTo>
                <a:cubicBezTo>
                  <a:pt x="0" y="45470"/>
                  <a:pt x="45470" y="0"/>
                  <a:pt x="101560" y="0"/>
                </a:cubicBezTo>
                <a:lnTo>
                  <a:pt x="3960852" y="0"/>
                </a:lnTo>
                <a:cubicBezTo>
                  <a:pt x="4016942" y="0"/>
                  <a:pt x="4062412" y="45470"/>
                  <a:pt x="4062412" y="101560"/>
                </a:cubicBezTo>
                <a:lnTo>
                  <a:pt x="4062412" y="914043"/>
                </a:lnTo>
                <a:cubicBezTo>
                  <a:pt x="4062412" y="970133"/>
                  <a:pt x="4016942" y="1015603"/>
                  <a:pt x="3960852" y="1015603"/>
                </a:cubicBezTo>
                <a:lnTo>
                  <a:pt x="101560" y="1015603"/>
                </a:lnTo>
                <a:cubicBezTo>
                  <a:pt x="45470" y="1015603"/>
                  <a:pt x="0" y="970133"/>
                  <a:pt x="0" y="914043"/>
                </a:cubicBezTo>
                <a:lnTo>
                  <a:pt x="0" y="101560"/>
                </a:lnTo>
                <a:close/>
              </a:path>
            </a:pathLst>
          </a:custGeom>
          <a:solidFill>
            <a:srgbClr val="006699">
              <a:alpha val="90000"/>
            </a:srgbClr>
          </a:solidFill>
        </p:spPr>
        <p:style>
          <a:lnRef idx="2">
            <a:schemeClr val="accent4">
              <a:tint val="40000"/>
              <a:alpha val="90000"/>
              <a:hueOff val="-1315237"/>
              <a:satOff val="7386"/>
              <a:lumOff val="469"/>
              <a:alphaOff val="0"/>
            </a:schemeClr>
          </a:lnRef>
          <a:fillRef idx="1">
            <a:schemeClr val="accent4">
              <a:tint val="40000"/>
              <a:alpha val="90000"/>
              <a:hueOff val="-1315237"/>
              <a:satOff val="7386"/>
              <a:lumOff val="469"/>
              <a:alphaOff val="0"/>
            </a:schemeClr>
          </a:fillRef>
          <a:effectRef idx="0">
            <a:schemeClr val="accent4">
              <a:tint val="40000"/>
              <a:alpha val="90000"/>
              <a:hueOff val="-1315237"/>
              <a:satOff val="7386"/>
              <a:lumOff val="469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6416" tIns="56416" rIns="56416" bIns="56416" numCol="1" spcCol="1270" anchor="ctr" anchorCtr="0">
            <a:noAutofit/>
          </a:bodyPr>
          <a:lstStyle/>
          <a:p>
            <a:pPr algn="ctr" defTabSz="933450">
              <a:lnSpc>
                <a:spcPct val="90000"/>
              </a:lnSpc>
              <a:spcAft>
                <a:spcPct val="35000"/>
              </a:spcAft>
            </a:pPr>
            <a:r>
              <a:rPr lang="es-SV" sz="2100" dirty="0">
                <a:solidFill>
                  <a:schemeClr val="bg1"/>
                </a:solidFill>
              </a:rPr>
              <a:t>Participación conjunta en la elaboración de planes </a:t>
            </a:r>
            <a:r>
              <a:rPr lang="es-SV" sz="2100" dirty="0" smtClean="0">
                <a:solidFill>
                  <a:schemeClr val="bg1"/>
                </a:solidFill>
              </a:rPr>
              <a:t>de trabajo</a:t>
            </a:r>
            <a:endParaRPr lang="es-SV" sz="2100" dirty="0">
              <a:solidFill>
                <a:schemeClr val="bg1"/>
              </a:solidFill>
            </a:endParaRPr>
          </a:p>
        </p:txBody>
      </p:sp>
      <p:sp>
        <p:nvSpPr>
          <p:cNvPr id="16" name="Forma libre 5"/>
          <p:cNvSpPr/>
          <p:nvPr/>
        </p:nvSpPr>
        <p:spPr>
          <a:xfrm>
            <a:off x="4899542" y="5280488"/>
            <a:ext cx="4062412" cy="668792"/>
          </a:xfrm>
          <a:custGeom>
            <a:avLst/>
            <a:gdLst>
              <a:gd name="connsiteX0" fmla="*/ 0 w 4062412"/>
              <a:gd name="connsiteY0" fmla="*/ 101560 h 1015603"/>
              <a:gd name="connsiteX1" fmla="*/ 101560 w 4062412"/>
              <a:gd name="connsiteY1" fmla="*/ 0 h 1015603"/>
              <a:gd name="connsiteX2" fmla="*/ 3960852 w 4062412"/>
              <a:gd name="connsiteY2" fmla="*/ 0 h 1015603"/>
              <a:gd name="connsiteX3" fmla="*/ 4062412 w 4062412"/>
              <a:gd name="connsiteY3" fmla="*/ 101560 h 1015603"/>
              <a:gd name="connsiteX4" fmla="*/ 4062412 w 4062412"/>
              <a:gd name="connsiteY4" fmla="*/ 914043 h 1015603"/>
              <a:gd name="connsiteX5" fmla="*/ 3960852 w 4062412"/>
              <a:gd name="connsiteY5" fmla="*/ 1015603 h 1015603"/>
              <a:gd name="connsiteX6" fmla="*/ 101560 w 4062412"/>
              <a:gd name="connsiteY6" fmla="*/ 1015603 h 1015603"/>
              <a:gd name="connsiteX7" fmla="*/ 0 w 4062412"/>
              <a:gd name="connsiteY7" fmla="*/ 914043 h 1015603"/>
              <a:gd name="connsiteX8" fmla="*/ 0 w 4062412"/>
              <a:gd name="connsiteY8" fmla="*/ 101560 h 10156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62412" h="1015603">
                <a:moveTo>
                  <a:pt x="0" y="101560"/>
                </a:moveTo>
                <a:cubicBezTo>
                  <a:pt x="0" y="45470"/>
                  <a:pt x="45470" y="0"/>
                  <a:pt x="101560" y="0"/>
                </a:cubicBezTo>
                <a:lnTo>
                  <a:pt x="3960852" y="0"/>
                </a:lnTo>
                <a:cubicBezTo>
                  <a:pt x="4016942" y="0"/>
                  <a:pt x="4062412" y="45470"/>
                  <a:pt x="4062412" y="101560"/>
                </a:cubicBezTo>
                <a:lnTo>
                  <a:pt x="4062412" y="914043"/>
                </a:lnTo>
                <a:cubicBezTo>
                  <a:pt x="4062412" y="970133"/>
                  <a:pt x="4016942" y="1015603"/>
                  <a:pt x="3960852" y="1015603"/>
                </a:cubicBezTo>
                <a:lnTo>
                  <a:pt x="101560" y="1015603"/>
                </a:lnTo>
                <a:cubicBezTo>
                  <a:pt x="45470" y="1015603"/>
                  <a:pt x="0" y="970133"/>
                  <a:pt x="0" y="914043"/>
                </a:cubicBezTo>
                <a:lnTo>
                  <a:pt x="0" y="101560"/>
                </a:lnTo>
                <a:close/>
              </a:path>
            </a:pathLst>
          </a:custGeom>
          <a:solidFill>
            <a:srgbClr val="7030A0">
              <a:alpha val="90000"/>
            </a:srgbClr>
          </a:solidFill>
        </p:spPr>
        <p:style>
          <a:lnRef idx="2"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lnRef>
          <a:fillRef idx="1"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6416" tIns="56416" rIns="56416" bIns="56416" numCol="1" spcCol="1270" anchor="ctr" anchorCtr="0">
            <a:noAutofit/>
          </a:bodyPr>
          <a:lstStyle/>
          <a:p>
            <a:pPr lvl="0"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SV" sz="2100" kern="1200" dirty="0" smtClean="0">
                <a:solidFill>
                  <a:schemeClr val="bg1"/>
                </a:solidFill>
              </a:rPr>
              <a:t>Organizar las actividades de clausura y cierre</a:t>
            </a:r>
            <a:endParaRPr lang="es-SV" sz="2100" kern="1200" dirty="0">
              <a:solidFill>
                <a:schemeClr val="bg1"/>
              </a:solidFill>
            </a:endParaRPr>
          </a:p>
        </p:txBody>
      </p:sp>
      <p:sp>
        <p:nvSpPr>
          <p:cNvPr id="17" name="Flecha derecha 10"/>
          <p:cNvSpPr/>
          <p:nvPr/>
        </p:nvSpPr>
        <p:spPr>
          <a:xfrm rot="5400000">
            <a:off x="2236938" y="2564904"/>
            <a:ext cx="174822" cy="174822"/>
          </a:xfrm>
          <a:prstGeom prst="rightArrow">
            <a:avLst>
              <a:gd name="adj1" fmla="val 66700"/>
              <a:gd name="adj2" fmla="val 50000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8" name="Flecha derecha 5"/>
          <p:cNvSpPr/>
          <p:nvPr/>
        </p:nvSpPr>
        <p:spPr>
          <a:xfrm rot="5400000">
            <a:off x="6804248" y="5054378"/>
            <a:ext cx="174822" cy="174822"/>
          </a:xfrm>
          <a:prstGeom prst="rightArrow">
            <a:avLst>
              <a:gd name="adj1" fmla="val 66700"/>
              <a:gd name="adj2" fmla="val 50000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878312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3.7037E-7 L -0.57222 -0.60579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611" y="-30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7222 -0.60579 L -0.58003 -0.38542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" y="1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8003 -0.38542 L -0.57222 -0.2173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2" y="8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64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7222 -0.21736 L -0.56423 -0.02847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9" y="9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6423 -0.02847 L -0.08003 -0.61644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201" y="-293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path" presetSubtype="0" accel="50000" decel="5000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003 -0.61644 L -0.09704 -0.4169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1" y="9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path" presetSubtype="0" accel="50000" decel="50000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704 -0.4169 L -0.10746 -0.22778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1" y="9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path" presetSubtype="0" accel="50000" decel="50000" fill="hold" grpId="7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746 -0.22778 L -0.10746 0.02222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9" grpId="0" animBg="1"/>
      <p:bldP spid="10" grpId="0" animBg="1"/>
      <p:bldP spid="12" grpId="0" animBg="1"/>
      <p:bldP spid="14" grpId="0" animBg="1"/>
      <p:bldP spid="71" grpId="0" animBg="1"/>
      <p:bldP spid="71" grpId="1" animBg="1"/>
      <p:bldP spid="71" grpId="2" animBg="1"/>
      <p:bldP spid="71" grpId="3" animBg="1"/>
      <p:bldP spid="71" grpId="4" animBg="1"/>
      <p:bldP spid="71" grpId="5" animBg="1"/>
      <p:bldP spid="71" grpId="6" animBg="1"/>
      <p:bldP spid="71" grpId="7" animBg="1"/>
      <p:bldP spid="15" grpId="0" animBg="1"/>
      <p:bldP spid="16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18864" y="0"/>
            <a:ext cx="8229600" cy="692696"/>
          </a:xfrm>
        </p:spPr>
        <p:txBody>
          <a:bodyPr>
            <a:normAutofit fontScale="90000"/>
          </a:bodyPr>
          <a:lstStyle/>
          <a:p>
            <a:r>
              <a:rPr lang="es-ES" dirty="0" smtClean="0">
                <a:solidFill>
                  <a:srgbClr val="FF0000"/>
                </a:solidFill>
              </a:rPr>
              <a:t>Organización de Actividades</a:t>
            </a:r>
            <a:endParaRPr lang="es-ES" dirty="0">
              <a:solidFill>
                <a:srgbClr val="FF0000"/>
              </a:solidFill>
            </a:endParaRPr>
          </a:p>
        </p:txBody>
      </p:sp>
      <p:sp>
        <p:nvSpPr>
          <p:cNvPr id="76" name="Título 1"/>
          <p:cNvSpPr txBox="1">
            <a:spLocks/>
          </p:cNvSpPr>
          <p:nvPr/>
        </p:nvSpPr>
        <p:spPr>
          <a:xfrm>
            <a:off x="179512" y="975359"/>
            <a:ext cx="5078398" cy="6534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 smtClean="0">
                <a:solidFill>
                  <a:srgbClr val="3B3838"/>
                </a:solidFill>
              </a:rPr>
              <a:t>Ministerio de Hacienda</a:t>
            </a:r>
            <a:endParaRPr lang="es-ES" dirty="0">
              <a:solidFill>
                <a:srgbClr val="3B3838"/>
              </a:solidFill>
            </a:endParaRPr>
          </a:p>
        </p:txBody>
      </p:sp>
      <p:sp>
        <p:nvSpPr>
          <p:cNvPr id="4" name="Forma libre 3"/>
          <p:cNvSpPr/>
          <p:nvPr/>
        </p:nvSpPr>
        <p:spPr>
          <a:xfrm>
            <a:off x="251520" y="2924944"/>
            <a:ext cx="4062412" cy="792088"/>
          </a:xfrm>
          <a:custGeom>
            <a:avLst/>
            <a:gdLst>
              <a:gd name="connsiteX0" fmla="*/ 0 w 4062412"/>
              <a:gd name="connsiteY0" fmla="*/ 101560 h 1015603"/>
              <a:gd name="connsiteX1" fmla="*/ 101560 w 4062412"/>
              <a:gd name="connsiteY1" fmla="*/ 0 h 1015603"/>
              <a:gd name="connsiteX2" fmla="*/ 3960852 w 4062412"/>
              <a:gd name="connsiteY2" fmla="*/ 0 h 1015603"/>
              <a:gd name="connsiteX3" fmla="*/ 4062412 w 4062412"/>
              <a:gd name="connsiteY3" fmla="*/ 101560 h 1015603"/>
              <a:gd name="connsiteX4" fmla="*/ 4062412 w 4062412"/>
              <a:gd name="connsiteY4" fmla="*/ 914043 h 1015603"/>
              <a:gd name="connsiteX5" fmla="*/ 3960852 w 4062412"/>
              <a:gd name="connsiteY5" fmla="*/ 1015603 h 1015603"/>
              <a:gd name="connsiteX6" fmla="*/ 101560 w 4062412"/>
              <a:gd name="connsiteY6" fmla="*/ 1015603 h 1015603"/>
              <a:gd name="connsiteX7" fmla="*/ 0 w 4062412"/>
              <a:gd name="connsiteY7" fmla="*/ 914043 h 1015603"/>
              <a:gd name="connsiteX8" fmla="*/ 0 w 4062412"/>
              <a:gd name="connsiteY8" fmla="*/ 101560 h 10156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62412" h="1015603">
                <a:moveTo>
                  <a:pt x="0" y="101560"/>
                </a:moveTo>
                <a:cubicBezTo>
                  <a:pt x="0" y="45470"/>
                  <a:pt x="45470" y="0"/>
                  <a:pt x="101560" y="0"/>
                </a:cubicBezTo>
                <a:lnTo>
                  <a:pt x="3960852" y="0"/>
                </a:lnTo>
                <a:cubicBezTo>
                  <a:pt x="4016942" y="0"/>
                  <a:pt x="4062412" y="45470"/>
                  <a:pt x="4062412" y="101560"/>
                </a:cubicBezTo>
                <a:lnTo>
                  <a:pt x="4062412" y="914043"/>
                </a:lnTo>
                <a:cubicBezTo>
                  <a:pt x="4062412" y="970133"/>
                  <a:pt x="4016942" y="1015603"/>
                  <a:pt x="3960852" y="1015603"/>
                </a:cubicBezTo>
                <a:lnTo>
                  <a:pt x="101560" y="1015603"/>
                </a:lnTo>
                <a:cubicBezTo>
                  <a:pt x="45470" y="1015603"/>
                  <a:pt x="0" y="970133"/>
                  <a:pt x="0" y="914043"/>
                </a:cubicBezTo>
                <a:lnTo>
                  <a:pt x="0" y="101560"/>
                </a:ln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9116" tIns="69116" rIns="69116" bIns="69116" numCol="1" spcCol="1270" anchor="ctr" anchorCtr="0">
            <a:noAutofit/>
          </a:bodyPr>
          <a:lstStyle/>
          <a:p>
            <a:pPr lvl="0" algn="ctr" defTabSz="1377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SV" sz="2400" kern="1200" dirty="0" smtClean="0">
                <a:solidFill>
                  <a:schemeClr val="bg1"/>
                </a:solidFill>
              </a:rPr>
              <a:t>Elaborar material didáctico</a:t>
            </a:r>
            <a:endParaRPr lang="es-SV" sz="2400" kern="1200" dirty="0">
              <a:solidFill>
                <a:schemeClr val="bg1"/>
              </a:solidFill>
            </a:endParaRPr>
          </a:p>
        </p:txBody>
      </p:sp>
      <p:sp>
        <p:nvSpPr>
          <p:cNvPr id="5" name="Flecha derecha 4"/>
          <p:cNvSpPr/>
          <p:nvPr/>
        </p:nvSpPr>
        <p:spPr>
          <a:xfrm rot="5400000">
            <a:off x="2196247" y="2708919"/>
            <a:ext cx="177730" cy="177730"/>
          </a:xfrm>
          <a:prstGeom prst="rightArrow">
            <a:avLst>
              <a:gd name="adj1" fmla="val 66700"/>
              <a:gd name="adj2" fmla="val 50000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6" name="Forma libre 5"/>
          <p:cNvSpPr/>
          <p:nvPr/>
        </p:nvSpPr>
        <p:spPr>
          <a:xfrm>
            <a:off x="253906" y="4005063"/>
            <a:ext cx="4062412" cy="668792"/>
          </a:xfrm>
          <a:custGeom>
            <a:avLst/>
            <a:gdLst>
              <a:gd name="connsiteX0" fmla="*/ 0 w 4062412"/>
              <a:gd name="connsiteY0" fmla="*/ 101560 h 1015603"/>
              <a:gd name="connsiteX1" fmla="*/ 101560 w 4062412"/>
              <a:gd name="connsiteY1" fmla="*/ 0 h 1015603"/>
              <a:gd name="connsiteX2" fmla="*/ 3960852 w 4062412"/>
              <a:gd name="connsiteY2" fmla="*/ 0 h 1015603"/>
              <a:gd name="connsiteX3" fmla="*/ 4062412 w 4062412"/>
              <a:gd name="connsiteY3" fmla="*/ 101560 h 1015603"/>
              <a:gd name="connsiteX4" fmla="*/ 4062412 w 4062412"/>
              <a:gd name="connsiteY4" fmla="*/ 914043 h 1015603"/>
              <a:gd name="connsiteX5" fmla="*/ 3960852 w 4062412"/>
              <a:gd name="connsiteY5" fmla="*/ 1015603 h 1015603"/>
              <a:gd name="connsiteX6" fmla="*/ 101560 w 4062412"/>
              <a:gd name="connsiteY6" fmla="*/ 1015603 h 1015603"/>
              <a:gd name="connsiteX7" fmla="*/ 0 w 4062412"/>
              <a:gd name="connsiteY7" fmla="*/ 914043 h 1015603"/>
              <a:gd name="connsiteX8" fmla="*/ 0 w 4062412"/>
              <a:gd name="connsiteY8" fmla="*/ 101560 h 10156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62412" h="1015603">
                <a:moveTo>
                  <a:pt x="0" y="101560"/>
                </a:moveTo>
                <a:cubicBezTo>
                  <a:pt x="0" y="45470"/>
                  <a:pt x="45470" y="0"/>
                  <a:pt x="101560" y="0"/>
                </a:cubicBezTo>
                <a:lnTo>
                  <a:pt x="3960852" y="0"/>
                </a:lnTo>
                <a:cubicBezTo>
                  <a:pt x="4016942" y="0"/>
                  <a:pt x="4062412" y="45470"/>
                  <a:pt x="4062412" y="101560"/>
                </a:cubicBezTo>
                <a:lnTo>
                  <a:pt x="4062412" y="914043"/>
                </a:lnTo>
                <a:cubicBezTo>
                  <a:pt x="4062412" y="970133"/>
                  <a:pt x="4016942" y="1015603"/>
                  <a:pt x="3960852" y="1015603"/>
                </a:cubicBezTo>
                <a:lnTo>
                  <a:pt x="101560" y="1015603"/>
                </a:lnTo>
                <a:cubicBezTo>
                  <a:pt x="45470" y="1015603"/>
                  <a:pt x="0" y="970133"/>
                  <a:pt x="0" y="914043"/>
                </a:cubicBezTo>
                <a:lnTo>
                  <a:pt x="0" y="101560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  <a:alpha val="90000"/>
            </a:schemeClr>
          </a:solidFill>
        </p:spPr>
        <p:style>
          <a:lnRef idx="2"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lnRef>
          <a:fillRef idx="1"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6416" tIns="56416" rIns="56416" bIns="56416" numCol="1" spcCol="1270" anchor="ctr" anchorCtr="0">
            <a:noAutofit/>
          </a:bodyPr>
          <a:lstStyle/>
          <a:p>
            <a:pPr lvl="0"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SV" sz="2100" kern="1200" dirty="0" smtClean="0">
                <a:solidFill>
                  <a:schemeClr val="bg1"/>
                </a:solidFill>
              </a:rPr>
              <a:t>Administrar la web en línea</a:t>
            </a:r>
            <a:endParaRPr lang="es-SV" sz="2100" kern="1200" dirty="0">
              <a:solidFill>
                <a:schemeClr val="bg1"/>
              </a:solidFill>
            </a:endParaRPr>
          </a:p>
        </p:txBody>
      </p:sp>
      <p:sp>
        <p:nvSpPr>
          <p:cNvPr id="7" name="Flecha derecha 6"/>
          <p:cNvSpPr/>
          <p:nvPr/>
        </p:nvSpPr>
        <p:spPr>
          <a:xfrm rot="5400000">
            <a:off x="2196247" y="3789040"/>
            <a:ext cx="177730" cy="177730"/>
          </a:xfrm>
          <a:prstGeom prst="rightArrow">
            <a:avLst>
              <a:gd name="adj1" fmla="val 66700"/>
              <a:gd name="adj2" fmla="val 50000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-1488257"/>
              <a:satOff val="8966"/>
              <a:lumOff val="719"/>
              <a:alphaOff val="0"/>
            </a:schemeClr>
          </a:fillRef>
          <a:effectRef idx="0">
            <a:schemeClr val="accent4">
              <a:hueOff val="-1488257"/>
              <a:satOff val="8966"/>
              <a:lumOff val="719"/>
              <a:alphaOff val="0"/>
            </a:schemeClr>
          </a:effectRef>
          <a:fontRef idx="minor">
            <a:schemeClr val="lt1"/>
          </a:fontRef>
        </p:style>
      </p:sp>
      <p:sp>
        <p:nvSpPr>
          <p:cNvPr id="8" name="Forma libre 7"/>
          <p:cNvSpPr/>
          <p:nvPr/>
        </p:nvSpPr>
        <p:spPr>
          <a:xfrm>
            <a:off x="253906" y="5013176"/>
            <a:ext cx="4062412" cy="792088"/>
          </a:xfrm>
          <a:custGeom>
            <a:avLst/>
            <a:gdLst>
              <a:gd name="connsiteX0" fmla="*/ 0 w 4062412"/>
              <a:gd name="connsiteY0" fmla="*/ 101560 h 1015603"/>
              <a:gd name="connsiteX1" fmla="*/ 101560 w 4062412"/>
              <a:gd name="connsiteY1" fmla="*/ 0 h 1015603"/>
              <a:gd name="connsiteX2" fmla="*/ 3960852 w 4062412"/>
              <a:gd name="connsiteY2" fmla="*/ 0 h 1015603"/>
              <a:gd name="connsiteX3" fmla="*/ 4062412 w 4062412"/>
              <a:gd name="connsiteY3" fmla="*/ 101560 h 1015603"/>
              <a:gd name="connsiteX4" fmla="*/ 4062412 w 4062412"/>
              <a:gd name="connsiteY4" fmla="*/ 914043 h 1015603"/>
              <a:gd name="connsiteX5" fmla="*/ 3960852 w 4062412"/>
              <a:gd name="connsiteY5" fmla="*/ 1015603 h 1015603"/>
              <a:gd name="connsiteX6" fmla="*/ 101560 w 4062412"/>
              <a:gd name="connsiteY6" fmla="*/ 1015603 h 1015603"/>
              <a:gd name="connsiteX7" fmla="*/ 0 w 4062412"/>
              <a:gd name="connsiteY7" fmla="*/ 914043 h 1015603"/>
              <a:gd name="connsiteX8" fmla="*/ 0 w 4062412"/>
              <a:gd name="connsiteY8" fmla="*/ 101560 h 10156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62412" h="1015603">
                <a:moveTo>
                  <a:pt x="0" y="101560"/>
                </a:moveTo>
                <a:cubicBezTo>
                  <a:pt x="0" y="45470"/>
                  <a:pt x="45470" y="0"/>
                  <a:pt x="101560" y="0"/>
                </a:cubicBezTo>
                <a:lnTo>
                  <a:pt x="3960852" y="0"/>
                </a:lnTo>
                <a:cubicBezTo>
                  <a:pt x="4016942" y="0"/>
                  <a:pt x="4062412" y="45470"/>
                  <a:pt x="4062412" y="101560"/>
                </a:cubicBezTo>
                <a:lnTo>
                  <a:pt x="4062412" y="914043"/>
                </a:lnTo>
                <a:cubicBezTo>
                  <a:pt x="4062412" y="970133"/>
                  <a:pt x="4016942" y="1015603"/>
                  <a:pt x="3960852" y="1015603"/>
                </a:cubicBezTo>
                <a:lnTo>
                  <a:pt x="101560" y="1015603"/>
                </a:lnTo>
                <a:cubicBezTo>
                  <a:pt x="45470" y="1015603"/>
                  <a:pt x="0" y="970133"/>
                  <a:pt x="0" y="914043"/>
                </a:cubicBezTo>
                <a:lnTo>
                  <a:pt x="0" y="101560"/>
                </a:lnTo>
                <a:close/>
              </a:path>
            </a:pathLst>
          </a:custGeom>
          <a:solidFill>
            <a:schemeClr val="bg2">
              <a:lumMod val="50000"/>
              <a:alpha val="90000"/>
            </a:schemeClr>
          </a:solidFill>
        </p:spPr>
        <p:style>
          <a:lnRef idx="2">
            <a:schemeClr val="accent4">
              <a:tint val="40000"/>
              <a:alpha val="90000"/>
              <a:hueOff val="-1315237"/>
              <a:satOff val="7386"/>
              <a:lumOff val="469"/>
              <a:alphaOff val="0"/>
            </a:schemeClr>
          </a:lnRef>
          <a:fillRef idx="1">
            <a:schemeClr val="accent4">
              <a:tint val="40000"/>
              <a:alpha val="90000"/>
              <a:hueOff val="-1315237"/>
              <a:satOff val="7386"/>
              <a:lumOff val="469"/>
              <a:alphaOff val="0"/>
            </a:schemeClr>
          </a:fillRef>
          <a:effectRef idx="0">
            <a:schemeClr val="accent4">
              <a:tint val="40000"/>
              <a:alpha val="90000"/>
              <a:hueOff val="-1315237"/>
              <a:satOff val="7386"/>
              <a:lumOff val="469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6416" tIns="56416" rIns="56416" bIns="56416" numCol="1" spcCol="1270" anchor="ctr" anchorCtr="0">
            <a:noAutofit/>
          </a:bodyPr>
          <a:lstStyle/>
          <a:p>
            <a:pPr lvl="0"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SV" sz="2100" kern="1200" dirty="0" smtClean="0">
                <a:solidFill>
                  <a:schemeClr val="bg1"/>
                </a:solidFill>
              </a:rPr>
              <a:t>Capacitar a los docentes  en el uso de la plataforma</a:t>
            </a:r>
            <a:endParaRPr lang="es-SV" sz="2100" kern="1200" dirty="0">
              <a:solidFill>
                <a:schemeClr val="bg1"/>
              </a:solidFill>
            </a:endParaRPr>
          </a:p>
        </p:txBody>
      </p:sp>
      <p:sp>
        <p:nvSpPr>
          <p:cNvPr id="10" name="Forma libre 9"/>
          <p:cNvSpPr/>
          <p:nvPr/>
        </p:nvSpPr>
        <p:spPr>
          <a:xfrm>
            <a:off x="4885056" y="1556793"/>
            <a:ext cx="4062412" cy="864096"/>
          </a:xfrm>
          <a:custGeom>
            <a:avLst/>
            <a:gdLst>
              <a:gd name="connsiteX0" fmla="*/ 0 w 4062412"/>
              <a:gd name="connsiteY0" fmla="*/ 101560 h 1015603"/>
              <a:gd name="connsiteX1" fmla="*/ 101560 w 4062412"/>
              <a:gd name="connsiteY1" fmla="*/ 0 h 1015603"/>
              <a:gd name="connsiteX2" fmla="*/ 3960852 w 4062412"/>
              <a:gd name="connsiteY2" fmla="*/ 0 h 1015603"/>
              <a:gd name="connsiteX3" fmla="*/ 4062412 w 4062412"/>
              <a:gd name="connsiteY3" fmla="*/ 101560 h 1015603"/>
              <a:gd name="connsiteX4" fmla="*/ 4062412 w 4062412"/>
              <a:gd name="connsiteY4" fmla="*/ 914043 h 1015603"/>
              <a:gd name="connsiteX5" fmla="*/ 3960852 w 4062412"/>
              <a:gd name="connsiteY5" fmla="*/ 1015603 h 1015603"/>
              <a:gd name="connsiteX6" fmla="*/ 101560 w 4062412"/>
              <a:gd name="connsiteY6" fmla="*/ 1015603 h 1015603"/>
              <a:gd name="connsiteX7" fmla="*/ 0 w 4062412"/>
              <a:gd name="connsiteY7" fmla="*/ 914043 h 1015603"/>
              <a:gd name="connsiteX8" fmla="*/ 0 w 4062412"/>
              <a:gd name="connsiteY8" fmla="*/ 101560 h 10156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62412" h="1015603">
                <a:moveTo>
                  <a:pt x="0" y="101560"/>
                </a:moveTo>
                <a:cubicBezTo>
                  <a:pt x="0" y="45470"/>
                  <a:pt x="45470" y="0"/>
                  <a:pt x="101560" y="0"/>
                </a:cubicBezTo>
                <a:lnTo>
                  <a:pt x="3960852" y="0"/>
                </a:lnTo>
                <a:cubicBezTo>
                  <a:pt x="4016942" y="0"/>
                  <a:pt x="4062412" y="45470"/>
                  <a:pt x="4062412" y="101560"/>
                </a:cubicBezTo>
                <a:lnTo>
                  <a:pt x="4062412" y="914043"/>
                </a:lnTo>
                <a:cubicBezTo>
                  <a:pt x="4062412" y="970133"/>
                  <a:pt x="4016942" y="1015603"/>
                  <a:pt x="3960852" y="1015603"/>
                </a:cubicBezTo>
                <a:lnTo>
                  <a:pt x="101560" y="1015603"/>
                </a:lnTo>
                <a:cubicBezTo>
                  <a:pt x="45470" y="1015603"/>
                  <a:pt x="0" y="970133"/>
                  <a:pt x="0" y="914043"/>
                </a:cubicBezTo>
                <a:lnTo>
                  <a:pt x="0" y="10156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-4464770"/>
              <a:satOff val="26899"/>
              <a:lumOff val="2156"/>
              <a:alphaOff val="0"/>
            </a:schemeClr>
          </a:fillRef>
          <a:effectRef idx="0">
            <a:schemeClr val="accent4">
              <a:hueOff val="-4464770"/>
              <a:satOff val="26899"/>
              <a:lumOff val="2156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9116" tIns="69116" rIns="69116" bIns="69116" numCol="1" spcCol="1270" anchor="ctr" anchorCtr="0">
            <a:noAutofit/>
          </a:bodyPr>
          <a:lstStyle/>
          <a:p>
            <a:pPr lvl="0" algn="ctr" defTabSz="1377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SV" sz="2400" kern="1200" dirty="0" smtClean="0"/>
              <a:t>Apoyo a docentes en los temas técnicos</a:t>
            </a:r>
            <a:endParaRPr lang="es-SV" sz="2400" kern="1200" dirty="0"/>
          </a:p>
        </p:txBody>
      </p:sp>
      <p:sp>
        <p:nvSpPr>
          <p:cNvPr id="11" name="Flecha derecha 10"/>
          <p:cNvSpPr/>
          <p:nvPr/>
        </p:nvSpPr>
        <p:spPr>
          <a:xfrm rot="5400000">
            <a:off x="6827397" y="2492896"/>
            <a:ext cx="177730" cy="177730"/>
          </a:xfrm>
          <a:prstGeom prst="rightArrow">
            <a:avLst>
              <a:gd name="adj1" fmla="val 66700"/>
              <a:gd name="adj2" fmla="val 50000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-2976513"/>
              <a:satOff val="17933"/>
              <a:lumOff val="1437"/>
              <a:alphaOff val="0"/>
            </a:schemeClr>
          </a:fillRef>
          <a:effectRef idx="0">
            <a:schemeClr val="accent4">
              <a:hueOff val="-2976513"/>
              <a:satOff val="17933"/>
              <a:lumOff val="1437"/>
              <a:alphaOff val="0"/>
            </a:schemeClr>
          </a:effectRef>
          <a:fontRef idx="minor">
            <a:schemeClr val="lt1"/>
          </a:fontRef>
        </p:style>
      </p:sp>
      <p:sp>
        <p:nvSpPr>
          <p:cNvPr id="12" name="Forma libre 11"/>
          <p:cNvSpPr/>
          <p:nvPr/>
        </p:nvSpPr>
        <p:spPr>
          <a:xfrm>
            <a:off x="4885056" y="2780928"/>
            <a:ext cx="4062412" cy="1015603"/>
          </a:xfrm>
          <a:custGeom>
            <a:avLst/>
            <a:gdLst>
              <a:gd name="connsiteX0" fmla="*/ 0 w 4062412"/>
              <a:gd name="connsiteY0" fmla="*/ 101560 h 1015603"/>
              <a:gd name="connsiteX1" fmla="*/ 101560 w 4062412"/>
              <a:gd name="connsiteY1" fmla="*/ 0 h 1015603"/>
              <a:gd name="connsiteX2" fmla="*/ 3960852 w 4062412"/>
              <a:gd name="connsiteY2" fmla="*/ 0 h 1015603"/>
              <a:gd name="connsiteX3" fmla="*/ 4062412 w 4062412"/>
              <a:gd name="connsiteY3" fmla="*/ 101560 h 1015603"/>
              <a:gd name="connsiteX4" fmla="*/ 4062412 w 4062412"/>
              <a:gd name="connsiteY4" fmla="*/ 914043 h 1015603"/>
              <a:gd name="connsiteX5" fmla="*/ 3960852 w 4062412"/>
              <a:gd name="connsiteY5" fmla="*/ 1015603 h 1015603"/>
              <a:gd name="connsiteX6" fmla="*/ 101560 w 4062412"/>
              <a:gd name="connsiteY6" fmla="*/ 1015603 h 1015603"/>
              <a:gd name="connsiteX7" fmla="*/ 0 w 4062412"/>
              <a:gd name="connsiteY7" fmla="*/ 914043 h 1015603"/>
              <a:gd name="connsiteX8" fmla="*/ 0 w 4062412"/>
              <a:gd name="connsiteY8" fmla="*/ 101560 h 10156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62412" h="1015603">
                <a:moveTo>
                  <a:pt x="0" y="101560"/>
                </a:moveTo>
                <a:cubicBezTo>
                  <a:pt x="0" y="45470"/>
                  <a:pt x="45470" y="0"/>
                  <a:pt x="101560" y="0"/>
                </a:cubicBezTo>
                <a:lnTo>
                  <a:pt x="3960852" y="0"/>
                </a:lnTo>
                <a:cubicBezTo>
                  <a:pt x="4016942" y="0"/>
                  <a:pt x="4062412" y="45470"/>
                  <a:pt x="4062412" y="101560"/>
                </a:cubicBezTo>
                <a:lnTo>
                  <a:pt x="4062412" y="914043"/>
                </a:lnTo>
                <a:cubicBezTo>
                  <a:pt x="4062412" y="970133"/>
                  <a:pt x="4016942" y="1015603"/>
                  <a:pt x="3960852" y="1015603"/>
                </a:cubicBezTo>
                <a:lnTo>
                  <a:pt x="101560" y="1015603"/>
                </a:lnTo>
                <a:cubicBezTo>
                  <a:pt x="45470" y="1015603"/>
                  <a:pt x="0" y="970133"/>
                  <a:pt x="0" y="914043"/>
                </a:cubicBezTo>
                <a:lnTo>
                  <a:pt x="0" y="101560"/>
                </a:lnTo>
                <a:close/>
              </a:path>
            </a:pathLst>
          </a:custGeom>
          <a:solidFill>
            <a:srgbClr val="00B0F0">
              <a:alpha val="90000"/>
            </a:srgbClr>
          </a:solidFill>
        </p:spPr>
        <p:style>
          <a:lnRef idx="2">
            <a:schemeClr val="accent4">
              <a:tint val="40000"/>
              <a:alpha val="90000"/>
              <a:hueOff val="-2630473"/>
              <a:satOff val="14771"/>
              <a:lumOff val="939"/>
              <a:alphaOff val="0"/>
            </a:schemeClr>
          </a:lnRef>
          <a:fillRef idx="1">
            <a:schemeClr val="accent4">
              <a:tint val="40000"/>
              <a:alpha val="90000"/>
              <a:hueOff val="-2630473"/>
              <a:satOff val="14771"/>
              <a:lumOff val="939"/>
              <a:alphaOff val="0"/>
            </a:schemeClr>
          </a:fillRef>
          <a:effectRef idx="0">
            <a:schemeClr val="accent4">
              <a:tint val="40000"/>
              <a:alpha val="90000"/>
              <a:hueOff val="-2630473"/>
              <a:satOff val="14771"/>
              <a:lumOff val="939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6416" tIns="56416" rIns="56416" bIns="56416" numCol="1" spcCol="1270" anchor="ctr" anchorCtr="0">
            <a:noAutofit/>
          </a:bodyPr>
          <a:lstStyle/>
          <a:p>
            <a:pPr lvl="0"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SV" sz="2100" kern="1200" dirty="0" smtClean="0">
                <a:solidFill>
                  <a:schemeClr val="bg1"/>
                </a:solidFill>
              </a:rPr>
              <a:t>Coordinar  la  logística de organización de las jornadas presenciales</a:t>
            </a:r>
            <a:endParaRPr lang="es-SV" sz="2100" kern="1200" dirty="0">
              <a:solidFill>
                <a:schemeClr val="bg1"/>
              </a:solidFill>
            </a:endParaRPr>
          </a:p>
        </p:txBody>
      </p:sp>
      <p:sp>
        <p:nvSpPr>
          <p:cNvPr id="13" name="Flecha derecha 12"/>
          <p:cNvSpPr/>
          <p:nvPr/>
        </p:nvSpPr>
        <p:spPr>
          <a:xfrm rot="5400000">
            <a:off x="6827397" y="3861048"/>
            <a:ext cx="177730" cy="177730"/>
          </a:xfrm>
          <a:prstGeom prst="rightArrow">
            <a:avLst>
              <a:gd name="adj1" fmla="val 66700"/>
              <a:gd name="adj2" fmla="val 50000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-4464770"/>
              <a:satOff val="26899"/>
              <a:lumOff val="2156"/>
              <a:alphaOff val="0"/>
            </a:schemeClr>
          </a:fillRef>
          <a:effectRef idx="0">
            <a:schemeClr val="accent4">
              <a:hueOff val="-4464770"/>
              <a:satOff val="26899"/>
              <a:lumOff val="2156"/>
              <a:alphaOff val="0"/>
            </a:schemeClr>
          </a:effectRef>
          <a:fontRef idx="minor">
            <a:schemeClr val="lt1"/>
          </a:fontRef>
        </p:style>
      </p:sp>
      <p:sp>
        <p:nvSpPr>
          <p:cNvPr id="14" name="Forma libre 13"/>
          <p:cNvSpPr/>
          <p:nvPr/>
        </p:nvSpPr>
        <p:spPr>
          <a:xfrm>
            <a:off x="4885056" y="4077073"/>
            <a:ext cx="4062412" cy="825802"/>
          </a:xfrm>
          <a:custGeom>
            <a:avLst/>
            <a:gdLst>
              <a:gd name="connsiteX0" fmla="*/ 0 w 4062412"/>
              <a:gd name="connsiteY0" fmla="*/ 101560 h 1015603"/>
              <a:gd name="connsiteX1" fmla="*/ 101560 w 4062412"/>
              <a:gd name="connsiteY1" fmla="*/ 0 h 1015603"/>
              <a:gd name="connsiteX2" fmla="*/ 3960852 w 4062412"/>
              <a:gd name="connsiteY2" fmla="*/ 0 h 1015603"/>
              <a:gd name="connsiteX3" fmla="*/ 4062412 w 4062412"/>
              <a:gd name="connsiteY3" fmla="*/ 101560 h 1015603"/>
              <a:gd name="connsiteX4" fmla="*/ 4062412 w 4062412"/>
              <a:gd name="connsiteY4" fmla="*/ 914043 h 1015603"/>
              <a:gd name="connsiteX5" fmla="*/ 3960852 w 4062412"/>
              <a:gd name="connsiteY5" fmla="*/ 1015603 h 1015603"/>
              <a:gd name="connsiteX6" fmla="*/ 101560 w 4062412"/>
              <a:gd name="connsiteY6" fmla="*/ 1015603 h 1015603"/>
              <a:gd name="connsiteX7" fmla="*/ 0 w 4062412"/>
              <a:gd name="connsiteY7" fmla="*/ 914043 h 1015603"/>
              <a:gd name="connsiteX8" fmla="*/ 0 w 4062412"/>
              <a:gd name="connsiteY8" fmla="*/ 101560 h 10156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62412" h="1015603">
                <a:moveTo>
                  <a:pt x="0" y="101560"/>
                </a:moveTo>
                <a:cubicBezTo>
                  <a:pt x="0" y="45470"/>
                  <a:pt x="45470" y="0"/>
                  <a:pt x="101560" y="0"/>
                </a:cubicBezTo>
                <a:lnTo>
                  <a:pt x="3960852" y="0"/>
                </a:lnTo>
                <a:cubicBezTo>
                  <a:pt x="4016942" y="0"/>
                  <a:pt x="4062412" y="45470"/>
                  <a:pt x="4062412" y="101560"/>
                </a:cubicBezTo>
                <a:lnTo>
                  <a:pt x="4062412" y="914043"/>
                </a:lnTo>
                <a:cubicBezTo>
                  <a:pt x="4062412" y="970133"/>
                  <a:pt x="4016942" y="1015603"/>
                  <a:pt x="3960852" y="1015603"/>
                </a:cubicBezTo>
                <a:lnTo>
                  <a:pt x="101560" y="1015603"/>
                </a:lnTo>
                <a:cubicBezTo>
                  <a:pt x="45470" y="1015603"/>
                  <a:pt x="0" y="970133"/>
                  <a:pt x="0" y="914043"/>
                </a:cubicBezTo>
                <a:lnTo>
                  <a:pt x="0" y="101560"/>
                </a:lnTo>
                <a:close/>
              </a:path>
            </a:pathLst>
          </a:custGeom>
          <a:solidFill>
            <a:srgbClr val="00B050">
              <a:alpha val="90000"/>
            </a:srgbClr>
          </a:solidFill>
        </p:spPr>
        <p:style>
          <a:lnRef idx="2">
            <a:schemeClr val="accent4">
              <a:tint val="40000"/>
              <a:alpha val="90000"/>
              <a:hueOff val="-3945710"/>
              <a:satOff val="22157"/>
              <a:lumOff val="1408"/>
              <a:alphaOff val="0"/>
            </a:schemeClr>
          </a:lnRef>
          <a:fillRef idx="1">
            <a:schemeClr val="accent4">
              <a:tint val="40000"/>
              <a:alpha val="90000"/>
              <a:hueOff val="-3945710"/>
              <a:satOff val="22157"/>
              <a:lumOff val="1408"/>
              <a:alphaOff val="0"/>
            </a:schemeClr>
          </a:fillRef>
          <a:effectRef idx="0">
            <a:schemeClr val="accent4">
              <a:tint val="40000"/>
              <a:alpha val="90000"/>
              <a:hueOff val="-3945710"/>
              <a:satOff val="22157"/>
              <a:lumOff val="1408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6416" tIns="56416" rIns="56416" bIns="56416" numCol="1" spcCol="1270" anchor="ctr" anchorCtr="0">
            <a:noAutofit/>
          </a:bodyPr>
          <a:lstStyle/>
          <a:p>
            <a:pPr lvl="0"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SV" sz="2100" kern="1200" dirty="0" smtClean="0">
                <a:solidFill>
                  <a:schemeClr val="bg1"/>
                </a:solidFill>
              </a:rPr>
              <a:t>Organizar y asistir a eventos de la semana de la cultura fiscal.</a:t>
            </a:r>
            <a:endParaRPr lang="es-SV" sz="2100" kern="1200" dirty="0">
              <a:solidFill>
                <a:schemeClr val="bg1"/>
              </a:solidFill>
            </a:endParaRPr>
          </a:p>
        </p:txBody>
      </p:sp>
      <p:sp>
        <p:nvSpPr>
          <p:cNvPr id="9" name="Hand"/>
          <p:cNvSpPr>
            <a:spLocks noChangeAspect="1"/>
          </p:cNvSpPr>
          <p:nvPr/>
        </p:nvSpPr>
        <p:spPr bwMode="auto">
          <a:xfrm>
            <a:off x="9252520" y="5589240"/>
            <a:ext cx="1248581" cy="1828652"/>
          </a:xfrm>
          <a:custGeom>
            <a:avLst/>
            <a:gdLst>
              <a:gd name="T0" fmla="*/ 2092 w 2115"/>
              <a:gd name="T1" fmla="*/ 3071 h 3071"/>
              <a:gd name="T2" fmla="*/ 1956 w 2115"/>
              <a:gd name="T3" fmla="*/ 2600 h 3071"/>
              <a:gd name="T4" fmla="*/ 1769 w 2115"/>
              <a:gd name="T5" fmla="*/ 1058 h 3071"/>
              <a:gd name="T6" fmla="*/ 1684 w 2115"/>
              <a:gd name="T7" fmla="*/ 954 h 3071"/>
              <a:gd name="T8" fmla="*/ 1491 w 2115"/>
              <a:gd name="T9" fmla="*/ 979 h 3071"/>
              <a:gd name="T10" fmla="*/ 1467 w 2115"/>
              <a:gd name="T11" fmla="*/ 1108 h 3071"/>
              <a:gd name="T12" fmla="*/ 1333 w 2115"/>
              <a:gd name="T13" fmla="*/ 866 h 3071"/>
              <a:gd name="T14" fmla="*/ 1127 w 2115"/>
              <a:gd name="T15" fmla="*/ 915 h 3071"/>
              <a:gd name="T16" fmla="*/ 1154 w 2115"/>
              <a:gd name="T17" fmla="*/ 1178 h 3071"/>
              <a:gd name="T18" fmla="*/ 1026 w 2115"/>
              <a:gd name="T19" fmla="*/ 902 h 3071"/>
              <a:gd name="T20" fmla="*/ 800 w 2115"/>
              <a:gd name="T21" fmla="*/ 960 h 3071"/>
              <a:gd name="T22" fmla="*/ 796 w 2115"/>
              <a:gd name="T23" fmla="*/ 1234 h 3071"/>
              <a:gd name="T24" fmla="*/ 414 w 2115"/>
              <a:gd name="T25" fmla="*/ 171 h 3071"/>
              <a:gd name="T26" fmla="*/ 157 w 2115"/>
              <a:gd name="T27" fmla="*/ 233 h 3071"/>
              <a:gd name="T28" fmla="*/ 585 w 2115"/>
              <a:gd name="T29" fmla="*/ 1844 h 3071"/>
              <a:gd name="T30" fmla="*/ 235 w 2115"/>
              <a:gd name="T31" fmla="*/ 1210 h 3071"/>
              <a:gd name="T32" fmla="*/ 50 w 2115"/>
              <a:gd name="T33" fmla="*/ 1337 h 3071"/>
              <a:gd name="T34" fmla="*/ 308 w 2115"/>
              <a:gd name="T35" fmla="*/ 2035 h 3071"/>
              <a:gd name="T36" fmla="*/ 1084 w 2115"/>
              <a:gd name="T37" fmla="*/ 2887 h 3071"/>
              <a:gd name="T38" fmla="*/ 1144 w 2115"/>
              <a:gd name="T39" fmla="*/ 3071 h 30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115" h="3071">
                <a:moveTo>
                  <a:pt x="2092" y="3071"/>
                </a:moveTo>
                <a:cubicBezTo>
                  <a:pt x="2019" y="2907"/>
                  <a:pt x="1989" y="2750"/>
                  <a:pt x="1956" y="2600"/>
                </a:cubicBezTo>
                <a:cubicBezTo>
                  <a:pt x="2115" y="2300"/>
                  <a:pt x="2038" y="1756"/>
                  <a:pt x="1769" y="1058"/>
                </a:cubicBezTo>
                <a:cubicBezTo>
                  <a:pt x="1753" y="1015"/>
                  <a:pt x="1717" y="978"/>
                  <a:pt x="1684" y="954"/>
                </a:cubicBezTo>
                <a:cubicBezTo>
                  <a:pt x="1619" y="907"/>
                  <a:pt x="1526" y="921"/>
                  <a:pt x="1491" y="979"/>
                </a:cubicBezTo>
                <a:cubicBezTo>
                  <a:pt x="1473" y="1009"/>
                  <a:pt x="1480" y="1045"/>
                  <a:pt x="1467" y="1108"/>
                </a:cubicBezTo>
                <a:cubicBezTo>
                  <a:pt x="1457" y="1007"/>
                  <a:pt x="1407" y="906"/>
                  <a:pt x="1333" y="866"/>
                </a:cubicBezTo>
                <a:cubicBezTo>
                  <a:pt x="1264" y="829"/>
                  <a:pt x="1169" y="852"/>
                  <a:pt x="1127" y="915"/>
                </a:cubicBezTo>
                <a:cubicBezTo>
                  <a:pt x="1095" y="963"/>
                  <a:pt x="1124" y="1059"/>
                  <a:pt x="1154" y="1178"/>
                </a:cubicBezTo>
                <a:cubicBezTo>
                  <a:pt x="1137" y="1071"/>
                  <a:pt x="1094" y="946"/>
                  <a:pt x="1026" y="902"/>
                </a:cubicBezTo>
                <a:cubicBezTo>
                  <a:pt x="945" y="849"/>
                  <a:pt x="826" y="880"/>
                  <a:pt x="800" y="960"/>
                </a:cubicBezTo>
                <a:cubicBezTo>
                  <a:pt x="781" y="1018"/>
                  <a:pt x="777" y="1111"/>
                  <a:pt x="796" y="1234"/>
                </a:cubicBezTo>
                <a:cubicBezTo>
                  <a:pt x="589" y="646"/>
                  <a:pt x="471" y="232"/>
                  <a:pt x="414" y="171"/>
                </a:cubicBezTo>
                <a:cubicBezTo>
                  <a:pt x="253" y="0"/>
                  <a:pt x="168" y="177"/>
                  <a:pt x="157" y="233"/>
                </a:cubicBezTo>
                <a:cubicBezTo>
                  <a:pt x="141" y="313"/>
                  <a:pt x="465" y="1338"/>
                  <a:pt x="585" y="1844"/>
                </a:cubicBezTo>
                <a:cubicBezTo>
                  <a:pt x="433" y="1600"/>
                  <a:pt x="295" y="1265"/>
                  <a:pt x="235" y="1210"/>
                </a:cubicBezTo>
                <a:cubicBezTo>
                  <a:pt x="178" y="1158"/>
                  <a:pt x="0" y="1108"/>
                  <a:pt x="50" y="1337"/>
                </a:cubicBezTo>
                <a:cubicBezTo>
                  <a:pt x="82" y="1485"/>
                  <a:pt x="188" y="1677"/>
                  <a:pt x="308" y="2035"/>
                </a:cubicBezTo>
                <a:cubicBezTo>
                  <a:pt x="499" y="2345"/>
                  <a:pt x="719" y="2644"/>
                  <a:pt x="1084" y="2887"/>
                </a:cubicBezTo>
                <a:cubicBezTo>
                  <a:pt x="1110" y="2951"/>
                  <a:pt x="1131" y="3007"/>
                  <a:pt x="1144" y="3071"/>
                </a:cubicBezTo>
              </a:path>
            </a:pathLst>
          </a:custGeom>
          <a:solidFill>
            <a:srgbClr val="FFFFFF"/>
          </a:solidFill>
          <a:ln w="6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en-US" sz="900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5" name="Forma libre 7"/>
          <p:cNvSpPr/>
          <p:nvPr/>
        </p:nvSpPr>
        <p:spPr>
          <a:xfrm>
            <a:off x="253906" y="1634168"/>
            <a:ext cx="4062412" cy="1015603"/>
          </a:xfrm>
          <a:custGeom>
            <a:avLst/>
            <a:gdLst>
              <a:gd name="connsiteX0" fmla="*/ 0 w 4062412"/>
              <a:gd name="connsiteY0" fmla="*/ 101560 h 1015603"/>
              <a:gd name="connsiteX1" fmla="*/ 101560 w 4062412"/>
              <a:gd name="connsiteY1" fmla="*/ 0 h 1015603"/>
              <a:gd name="connsiteX2" fmla="*/ 3960852 w 4062412"/>
              <a:gd name="connsiteY2" fmla="*/ 0 h 1015603"/>
              <a:gd name="connsiteX3" fmla="*/ 4062412 w 4062412"/>
              <a:gd name="connsiteY3" fmla="*/ 101560 h 1015603"/>
              <a:gd name="connsiteX4" fmla="*/ 4062412 w 4062412"/>
              <a:gd name="connsiteY4" fmla="*/ 914043 h 1015603"/>
              <a:gd name="connsiteX5" fmla="*/ 3960852 w 4062412"/>
              <a:gd name="connsiteY5" fmla="*/ 1015603 h 1015603"/>
              <a:gd name="connsiteX6" fmla="*/ 101560 w 4062412"/>
              <a:gd name="connsiteY6" fmla="*/ 1015603 h 1015603"/>
              <a:gd name="connsiteX7" fmla="*/ 0 w 4062412"/>
              <a:gd name="connsiteY7" fmla="*/ 914043 h 1015603"/>
              <a:gd name="connsiteX8" fmla="*/ 0 w 4062412"/>
              <a:gd name="connsiteY8" fmla="*/ 101560 h 10156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62412" h="1015603">
                <a:moveTo>
                  <a:pt x="0" y="101560"/>
                </a:moveTo>
                <a:cubicBezTo>
                  <a:pt x="0" y="45470"/>
                  <a:pt x="45470" y="0"/>
                  <a:pt x="101560" y="0"/>
                </a:cubicBezTo>
                <a:lnTo>
                  <a:pt x="3960852" y="0"/>
                </a:lnTo>
                <a:cubicBezTo>
                  <a:pt x="4016942" y="0"/>
                  <a:pt x="4062412" y="45470"/>
                  <a:pt x="4062412" y="101560"/>
                </a:cubicBezTo>
                <a:lnTo>
                  <a:pt x="4062412" y="914043"/>
                </a:lnTo>
                <a:cubicBezTo>
                  <a:pt x="4062412" y="970133"/>
                  <a:pt x="4016942" y="1015603"/>
                  <a:pt x="3960852" y="1015603"/>
                </a:cubicBezTo>
                <a:lnTo>
                  <a:pt x="101560" y="1015603"/>
                </a:lnTo>
                <a:cubicBezTo>
                  <a:pt x="45470" y="1015603"/>
                  <a:pt x="0" y="970133"/>
                  <a:pt x="0" y="914043"/>
                </a:cubicBezTo>
                <a:lnTo>
                  <a:pt x="0" y="101560"/>
                </a:lnTo>
                <a:close/>
              </a:path>
            </a:pathLst>
          </a:custGeom>
          <a:solidFill>
            <a:srgbClr val="006699">
              <a:alpha val="90000"/>
            </a:srgbClr>
          </a:solidFill>
        </p:spPr>
        <p:style>
          <a:lnRef idx="2">
            <a:schemeClr val="accent4">
              <a:tint val="40000"/>
              <a:alpha val="90000"/>
              <a:hueOff val="-1315237"/>
              <a:satOff val="7386"/>
              <a:lumOff val="469"/>
              <a:alphaOff val="0"/>
            </a:schemeClr>
          </a:lnRef>
          <a:fillRef idx="1">
            <a:schemeClr val="accent4">
              <a:tint val="40000"/>
              <a:alpha val="90000"/>
              <a:hueOff val="-1315237"/>
              <a:satOff val="7386"/>
              <a:lumOff val="469"/>
              <a:alphaOff val="0"/>
            </a:schemeClr>
          </a:fillRef>
          <a:effectRef idx="0">
            <a:schemeClr val="accent4">
              <a:tint val="40000"/>
              <a:alpha val="90000"/>
              <a:hueOff val="-1315237"/>
              <a:satOff val="7386"/>
              <a:lumOff val="469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6416" tIns="56416" rIns="56416" bIns="56416" numCol="1" spcCol="1270" anchor="ctr" anchorCtr="0">
            <a:noAutofit/>
          </a:bodyPr>
          <a:lstStyle/>
          <a:p>
            <a:pPr algn="ctr" defTabSz="933450">
              <a:lnSpc>
                <a:spcPct val="90000"/>
              </a:lnSpc>
              <a:spcAft>
                <a:spcPct val="35000"/>
              </a:spcAft>
            </a:pPr>
            <a:r>
              <a:rPr lang="es-SV" sz="2100" dirty="0">
                <a:solidFill>
                  <a:schemeClr val="bg1"/>
                </a:solidFill>
              </a:rPr>
              <a:t>Participación conjunta en la elaboración de planes </a:t>
            </a:r>
            <a:r>
              <a:rPr lang="es-SV" sz="2100" dirty="0" smtClean="0">
                <a:solidFill>
                  <a:schemeClr val="bg1"/>
                </a:solidFill>
              </a:rPr>
              <a:t>de trabajo</a:t>
            </a:r>
            <a:endParaRPr lang="es-SV" sz="2100" dirty="0">
              <a:solidFill>
                <a:schemeClr val="bg1"/>
              </a:solidFill>
            </a:endParaRPr>
          </a:p>
        </p:txBody>
      </p:sp>
      <p:sp>
        <p:nvSpPr>
          <p:cNvPr id="16" name="Flecha derecha 4"/>
          <p:cNvSpPr/>
          <p:nvPr/>
        </p:nvSpPr>
        <p:spPr>
          <a:xfrm rot="5400000">
            <a:off x="2195736" y="4797151"/>
            <a:ext cx="177730" cy="177730"/>
          </a:xfrm>
          <a:prstGeom prst="rightArrow">
            <a:avLst>
              <a:gd name="adj1" fmla="val 66700"/>
              <a:gd name="adj2" fmla="val 50000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7" name="Flecha derecha 10"/>
          <p:cNvSpPr/>
          <p:nvPr/>
        </p:nvSpPr>
        <p:spPr>
          <a:xfrm rot="5400000">
            <a:off x="6804248" y="4979462"/>
            <a:ext cx="177730" cy="177730"/>
          </a:xfrm>
          <a:prstGeom prst="rightArrow">
            <a:avLst>
              <a:gd name="adj1" fmla="val 66700"/>
              <a:gd name="adj2" fmla="val 50000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-2976513"/>
              <a:satOff val="17933"/>
              <a:lumOff val="1437"/>
              <a:alphaOff val="0"/>
            </a:schemeClr>
          </a:fillRef>
          <a:effectRef idx="0">
            <a:schemeClr val="accent4">
              <a:hueOff val="-2976513"/>
              <a:satOff val="17933"/>
              <a:lumOff val="1437"/>
              <a:alphaOff val="0"/>
            </a:schemeClr>
          </a:effectRef>
          <a:fontRef idx="minor">
            <a:schemeClr val="lt1"/>
          </a:fontRef>
        </p:style>
      </p:sp>
      <p:sp>
        <p:nvSpPr>
          <p:cNvPr id="18" name="Forma libre 5"/>
          <p:cNvSpPr/>
          <p:nvPr/>
        </p:nvSpPr>
        <p:spPr>
          <a:xfrm>
            <a:off x="4899542" y="5208480"/>
            <a:ext cx="4062412" cy="668792"/>
          </a:xfrm>
          <a:custGeom>
            <a:avLst/>
            <a:gdLst>
              <a:gd name="connsiteX0" fmla="*/ 0 w 4062412"/>
              <a:gd name="connsiteY0" fmla="*/ 101560 h 1015603"/>
              <a:gd name="connsiteX1" fmla="*/ 101560 w 4062412"/>
              <a:gd name="connsiteY1" fmla="*/ 0 h 1015603"/>
              <a:gd name="connsiteX2" fmla="*/ 3960852 w 4062412"/>
              <a:gd name="connsiteY2" fmla="*/ 0 h 1015603"/>
              <a:gd name="connsiteX3" fmla="*/ 4062412 w 4062412"/>
              <a:gd name="connsiteY3" fmla="*/ 101560 h 1015603"/>
              <a:gd name="connsiteX4" fmla="*/ 4062412 w 4062412"/>
              <a:gd name="connsiteY4" fmla="*/ 914043 h 1015603"/>
              <a:gd name="connsiteX5" fmla="*/ 3960852 w 4062412"/>
              <a:gd name="connsiteY5" fmla="*/ 1015603 h 1015603"/>
              <a:gd name="connsiteX6" fmla="*/ 101560 w 4062412"/>
              <a:gd name="connsiteY6" fmla="*/ 1015603 h 1015603"/>
              <a:gd name="connsiteX7" fmla="*/ 0 w 4062412"/>
              <a:gd name="connsiteY7" fmla="*/ 914043 h 1015603"/>
              <a:gd name="connsiteX8" fmla="*/ 0 w 4062412"/>
              <a:gd name="connsiteY8" fmla="*/ 101560 h 10156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62412" h="1015603">
                <a:moveTo>
                  <a:pt x="0" y="101560"/>
                </a:moveTo>
                <a:cubicBezTo>
                  <a:pt x="0" y="45470"/>
                  <a:pt x="45470" y="0"/>
                  <a:pt x="101560" y="0"/>
                </a:cubicBezTo>
                <a:lnTo>
                  <a:pt x="3960852" y="0"/>
                </a:lnTo>
                <a:cubicBezTo>
                  <a:pt x="4016942" y="0"/>
                  <a:pt x="4062412" y="45470"/>
                  <a:pt x="4062412" y="101560"/>
                </a:cubicBezTo>
                <a:lnTo>
                  <a:pt x="4062412" y="914043"/>
                </a:lnTo>
                <a:cubicBezTo>
                  <a:pt x="4062412" y="970133"/>
                  <a:pt x="4016942" y="1015603"/>
                  <a:pt x="3960852" y="1015603"/>
                </a:cubicBezTo>
                <a:lnTo>
                  <a:pt x="101560" y="1015603"/>
                </a:lnTo>
                <a:cubicBezTo>
                  <a:pt x="45470" y="1015603"/>
                  <a:pt x="0" y="970133"/>
                  <a:pt x="0" y="914043"/>
                </a:cubicBezTo>
                <a:lnTo>
                  <a:pt x="0" y="101560"/>
                </a:lnTo>
                <a:close/>
              </a:path>
            </a:pathLst>
          </a:custGeom>
          <a:solidFill>
            <a:srgbClr val="7030A0">
              <a:alpha val="90000"/>
            </a:srgbClr>
          </a:solidFill>
        </p:spPr>
        <p:style>
          <a:lnRef idx="2"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lnRef>
          <a:fillRef idx="1"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6416" tIns="56416" rIns="56416" bIns="56416" numCol="1" spcCol="1270" anchor="ctr" anchorCtr="0">
            <a:noAutofit/>
          </a:bodyPr>
          <a:lstStyle/>
          <a:p>
            <a:pPr lvl="0"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SV" sz="2100" kern="1200" dirty="0" smtClean="0">
                <a:solidFill>
                  <a:schemeClr val="bg1"/>
                </a:solidFill>
              </a:rPr>
              <a:t>Organizar las actividades de clausura y cierre</a:t>
            </a:r>
            <a:endParaRPr lang="es-SV" sz="2100" kern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2904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3.7037E-7 L -0.60364 -0.5534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191" y="-2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0364 -0.55347 L -0.59583 -0.38542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2" y="8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9583 -0.38542 L -0.58003 -0.22778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1" y="7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64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8003 -0.22778 L -0.58003 -0.05972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8003 -0.05973 L -0.10746 -0.64769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628" y="-293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path" presetSubtype="0" accel="50000" decel="5000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747 -0.63727 L -0.10278 -0.43773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" y="9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277 -0.43773 L -0.10746 -0.23843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" y="99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path" presetSubtype="0" accel="50000" decel="50000" fill="hold" grpId="7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746 -0.23843 L -0.11545 -0.07037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" y="8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8" grpId="0" animBg="1"/>
      <p:bldP spid="10" grpId="0" animBg="1"/>
      <p:bldP spid="12" grpId="0" animBg="1"/>
      <p:bldP spid="14" grpId="0" animBg="1"/>
      <p:bldP spid="9" grpId="0" animBg="1"/>
      <p:bldP spid="9" grpId="1" animBg="1"/>
      <p:bldP spid="9" grpId="2" animBg="1"/>
      <p:bldP spid="9" grpId="3" animBg="1"/>
      <p:bldP spid="9" grpId="4" animBg="1"/>
      <p:bldP spid="9" grpId="5" animBg="1"/>
      <p:bldP spid="9" grpId="6" animBg="1"/>
      <p:bldP spid="9" grpId="7" animBg="1"/>
      <p:bldP spid="15" grpId="0" animBg="1"/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13" y="1071563"/>
            <a:ext cx="8618537" cy="557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6840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3818" y="0"/>
            <a:ext cx="8229600" cy="692696"/>
          </a:xfrm>
        </p:spPr>
        <p:txBody>
          <a:bodyPr>
            <a:normAutofit/>
          </a:bodyPr>
          <a:lstStyle/>
          <a:p>
            <a:r>
              <a:rPr lang="es-ES" sz="3200" dirty="0" smtClean="0">
                <a:solidFill>
                  <a:srgbClr val="FF0000"/>
                </a:solidFill>
              </a:rPr>
              <a:t>Ruta de aprendizaje del diplomado</a:t>
            </a:r>
            <a:endParaRPr lang="es-ES" sz="3200" dirty="0">
              <a:solidFill>
                <a:srgbClr val="FF0000"/>
              </a:solidFill>
            </a:endParaRPr>
          </a:p>
        </p:txBody>
      </p:sp>
      <p:sp>
        <p:nvSpPr>
          <p:cNvPr id="23" name="Rectangle 27"/>
          <p:cNvSpPr/>
          <p:nvPr/>
        </p:nvSpPr>
        <p:spPr>
          <a:xfrm>
            <a:off x="1229092" y="1333438"/>
            <a:ext cx="2710896" cy="1021489"/>
          </a:xfrm>
          <a:prstGeom prst="rect">
            <a:avLst/>
          </a:prstGeom>
          <a:solidFill>
            <a:srgbClr val="F58D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SV" sz="1400" b="1" dirty="0">
                <a:solidFill>
                  <a:schemeClr val="bg1"/>
                </a:solidFill>
                <a:latin typeface="Calibri, serif"/>
              </a:rPr>
              <a:t>Educación fiscal: Formación de Valores, Construcción de Ciudadanía y Cultura Fiscal</a:t>
            </a:r>
            <a:endParaRPr lang="es-SV" sz="1400" dirty="0">
              <a:solidFill>
                <a:schemeClr val="bg1"/>
              </a:solidFill>
            </a:endParaRPr>
          </a:p>
        </p:txBody>
      </p:sp>
      <p:sp>
        <p:nvSpPr>
          <p:cNvPr id="24" name="Rectangle 2"/>
          <p:cNvSpPr/>
          <p:nvPr/>
        </p:nvSpPr>
        <p:spPr>
          <a:xfrm>
            <a:off x="364457" y="1333439"/>
            <a:ext cx="864635" cy="1021489"/>
          </a:xfrm>
          <a:prstGeom prst="rect">
            <a:avLst/>
          </a:prstGeom>
          <a:solidFill>
            <a:srgbClr val="F58D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33" name="Rectangle 27"/>
          <p:cNvSpPr/>
          <p:nvPr/>
        </p:nvSpPr>
        <p:spPr>
          <a:xfrm>
            <a:off x="1229092" y="2462205"/>
            <a:ext cx="2710896" cy="1021489"/>
          </a:xfrm>
          <a:prstGeom prst="rect">
            <a:avLst/>
          </a:prstGeom>
          <a:solidFill>
            <a:srgbClr val="006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s-ES_tradnl" sz="2000" dirty="0"/>
              <a:t>Clasificación de los tributos</a:t>
            </a:r>
          </a:p>
        </p:txBody>
      </p:sp>
      <p:sp>
        <p:nvSpPr>
          <p:cNvPr id="34" name="Rectangle 2"/>
          <p:cNvSpPr/>
          <p:nvPr/>
        </p:nvSpPr>
        <p:spPr>
          <a:xfrm>
            <a:off x="364457" y="2462206"/>
            <a:ext cx="864635" cy="1021489"/>
          </a:xfrm>
          <a:prstGeom prst="rect">
            <a:avLst/>
          </a:prstGeom>
          <a:solidFill>
            <a:srgbClr val="006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35" name="Rectangle 27"/>
          <p:cNvSpPr/>
          <p:nvPr/>
        </p:nvSpPr>
        <p:spPr>
          <a:xfrm>
            <a:off x="1229092" y="3604418"/>
            <a:ext cx="2710896" cy="1021489"/>
          </a:xfrm>
          <a:prstGeom prst="rect">
            <a:avLst/>
          </a:prstGeom>
          <a:solidFill>
            <a:srgbClr val="6161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s-ES_tradnl" sz="2000" dirty="0"/>
              <a:t>Hechos Generadores IVA</a:t>
            </a:r>
          </a:p>
        </p:txBody>
      </p:sp>
      <p:sp>
        <p:nvSpPr>
          <p:cNvPr id="36" name="Rectangle 2"/>
          <p:cNvSpPr/>
          <p:nvPr/>
        </p:nvSpPr>
        <p:spPr>
          <a:xfrm>
            <a:off x="364457" y="3604419"/>
            <a:ext cx="864635" cy="1021489"/>
          </a:xfrm>
          <a:prstGeom prst="rect">
            <a:avLst/>
          </a:prstGeom>
          <a:solidFill>
            <a:srgbClr val="6161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37" name="Rectangle 27"/>
          <p:cNvSpPr/>
          <p:nvPr/>
        </p:nvSpPr>
        <p:spPr>
          <a:xfrm>
            <a:off x="1229092" y="4760076"/>
            <a:ext cx="2710896" cy="1021489"/>
          </a:xfrm>
          <a:prstGeom prst="rect">
            <a:avLst/>
          </a:prstGeom>
          <a:solidFill>
            <a:srgbClr val="009F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s-SV" sz="2000" dirty="0"/>
              <a:t>Documentos legales IVA, Contabilidad y Registros Especiales</a:t>
            </a:r>
          </a:p>
        </p:txBody>
      </p:sp>
      <p:sp>
        <p:nvSpPr>
          <p:cNvPr id="38" name="Rectangle 2"/>
          <p:cNvSpPr/>
          <p:nvPr/>
        </p:nvSpPr>
        <p:spPr>
          <a:xfrm>
            <a:off x="364457" y="4760077"/>
            <a:ext cx="864635" cy="1021489"/>
          </a:xfrm>
          <a:prstGeom prst="rect">
            <a:avLst/>
          </a:prstGeom>
          <a:solidFill>
            <a:srgbClr val="009F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39" name="Rectangle 27"/>
          <p:cNvSpPr/>
          <p:nvPr/>
        </p:nvSpPr>
        <p:spPr>
          <a:xfrm>
            <a:off x="5450540" y="1333438"/>
            <a:ext cx="2969559" cy="1021489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s-SV" sz="2000" dirty="0"/>
              <a:t>Retenciones, Percepciones y Anticipo a Cuenta IVA</a:t>
            </a:r>
          </a:p>
        </p:txBody>
      </p:sp>
      <p:sp>
        <p:nvSpPr>
          <p:cNvPr id="40" name="Rectangle 2"/>
          <p:cNvSpPr/>
          <p:nvPr/>
        </p:nvSpPr>
        <p:spPr>
          <a:xfrm>
            <a:off x="4585906" y="1333439"/>
            <a:ext cx="864635" cy="1021489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41" name="Rectangle 27"/>
          <p:cNvSpPr/>
          <p:nvPr/>
        </p:nvSpPr>
        <p:spPr>
          <a:xfrm>
            <a:off x="5450541" y="2424703"/>
            <a:ext cx="2969558" cy="1021489"/>
          </a:xfrm>
          <a:prstGeom prst="rect">
            <a:avLst/>
          </a:prstGeom>
          <a:solidFill>
            <a:srgbClr val="009F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s-SV" sz="1600" dirty="0"/>
              <a:t>Impuesto sobre la Renta: Hechos Generadores, Deducciones, Productos Excluidos y Rentas no gravadas</a:t>
            </a:r>
          </a:p>
        </p:txBody>
      </p:sp>
      <p:sp>
        <p:nvSpPr>
          <p:cNvPr id="42" name="Rectangle 2"/>
          <p:cNvSpPr/>
          <p:nvPr/>
        </p:nvSpPr>
        <p:spPr>
          <a:xfrm>
            <a:off x="4585906" y="2424704"/>
            <a:ext cx="864635" cy="1021489"/>
          </a:xfrm>
          <a:prstGeom prst="rect">
            <a:avLst/>
          </a:prstGeom>
          <a:solidFill>
            <a:srgbClr val="009F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43" name="Rectangle 27"/>
          <p:cNvSpPr/>
          <p:nvPr/>
        </p:nvSpPr>
        <p:spPr>
          <a:xfrm>
            <a:off x="5440455" y="3566916"/>
            <a:ext cx="2979644" cy="1021489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s-SV" sz="2000" dirty="0"/>
              <a:t>Retenciones Renta y Anticipo a Cuenta</a:t>
            </a:r>
          </a:p>
        </p:txBody>
      </p:sp>
      <p:sp>
        <p:nvSpPr>
          <p:cNvPr id="44" name="Rectangle 2"/>
          <p:cNvSpPr/>
          <p:nvPr/>
        </p:nvSpPr>
        <p:spPr>
          <a:xfrm>
            <a:off x="4575820" y="3566917"/>
            <a:ext cx="864635" cy="1021489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sp>
        <p:nvSpPr>
          <p:cNvPr id="45" name="Rectangle 27"/>
          <p:cNvSpPr/>
          <p:nvPr/>
        </p:nvSpPr>
        <p:spPr>
          <a:xfrm>
            <a:off x="5440455" y="4722574"/>
            <a:ext cx="2979644" cy="1021489"/>
          </a:xfrm>
          <a:prstGeom prst="rect">
            <a:avLst/>
          </a:prstGeom>
          <a:solidFill>
            <a:srgbClr val="6161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s-SV" sz="2000" dirty="0"/>
              <a:t>Sistema DET</a:t>
            </a:r>
          </a:p>
        </p:txBody>
      </p:sp>
      <p:sp>
        <p:nvSpPr>
          <p:cNvPr id="46" name="Rectangle 2"/>
          <p:cNvSpPr/>
          <p:nvPr/>
        </p:nvSpPr>
        <p:spPr>
          <a:xfrm>
            <a:off x="4575820" y="4722575"/>
            <a:ext cx="864635" cy="1021489"/>
          </a:xfrm>
          <a:prstGeom prst="rect">
            <a:avLst/>
          </a:prstGeom>
          <a:solidFill>
            <a:srgbClr val="6161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grpSp>
        <p:nvGrpSpPr>
          <p:cNvPr id="47" name="Folder Open"/>
          <p:cNvGrpSpPr>
            <a:grpSpLocks noChangeAspect="1"/>
          </p:cNvGrpSpPr>
          <p:nvPr/>
        </p:nvGrpSpPr>
        <p:grpSpPr>
          <a:xfrm>
            <a:off x="568485" y="1582238"/>
            <a:ext cx="586645" cy="586645"/>
            <a:chOff x="6196806" y="1377949"/>
            <a:chExt cx="377825" cy="377825"/>
          </a:xfrm>
          <a:solidFill>
            <a:schemeClr val="bg1"/>
          </a:solidFill>
        </p:grpSpPr>
        <p:sp>
          <p:nvSpPr>
            <p:cNvPr id="48" name="Folder Open Icon"/>
            <p:cNvSpPr>
              <a:spLocks noChangeAspect="1" noEditPoints="1"/>
            </p:cNvSpPr>
            <p:nvPr/>
          </p:nvSpPr>
          <p:spPr bwMode="auto">
            <a:xfrm>
              <a:off x="6278562" y="1489867"/>
              <a:ext cx="214312" cy="153988"/>
            </a:xfrm>
            <a:custGeom>
              <a:avLst/>
              <a:gdLst>
                <a:gd name="T0" fmla="*/ 103 w 750"/>
                <a:gd name="T1" fmla="*/ 197 h 536"/>
                <a:gd name="T2" fmla="*/ 0 w 750"/>
                <a:gd name="T3" fmla="*/ 438 h 536"/>
                <a:gd name="T4" fmla="*/ 0 w 750"/>
                <a:gd name="T5" fmla="*/ 84 h 536"/>
                <a:gd name="T6" fmla="*/ 282 w 750"/>
                <a:gd name="T7" fmla="*/ 84 h 536"/>
                <a:gd name="T8" fmla="*/ 282 w 750"/>
                <a:gd name="T9" fmla="*/ 56 h 536"/>
                <a:gd name="T10" fmla="*/ 339 w 750"/>
                <a:gd name="T11" fmla="*/ 0 h 536"/>
                <a:gd name="T12" fmla="*/ 536 w 750"/>
                <a:gd name="T13" fmla="*/ 0 h 536"/>
                <a:gd name="T14" fmla="*/ 621 w 750"/>
                <a:gd name="T15" fmla="*/ 84 h 536"/>
                <a:gd name="T16" fmla="*/ 621 w 750"/>
                <a:gd name="T17" fmla="*/ 197 h 536"/>
                <a:gd name="T18" fmla="*/ 103 w 750"/>
                <a:gd name="T19" fmla="*/ 197 h 536"/>
                <a:gd name="T20" fmla="*/ 621 w 750"/>
                <a:gd name="T21" fmla="*/ 536 h 536"/>
                <a:gd name="T22" fmla="*/ 423 w 750"/>
                <a:gd name="T23" fmla="*/ 536 h 536"/>
                <a:gd name="T24" fmla="*/ 0 w 750"/>
                <a:gd name="T25" fmla="*/ 536 h 536"/>
                <a:gd name="T26" fmla="*/ 129 w 750"/>
                <a:gd name="T27" fmla="*/ 225 h 536"/>
                <a:gd name="T28" fmla="*/ 750 w 750"/>
                <a:gd name="T29" fmla="*/ 225 h 536"/>
                <a:gd name="T30" fmla="*/ 621 w 750"/>
                <a:gd name="T31" fmla="*/ 536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50" h="536">
                  <a:moveTo>
                    <a:pt x="103" y="197"/>
                  </a:moveTo>
                  <a:lnTo>
                    <a:pt x="0" y="438"/>
                  </a:lnTo>
                  <a:lnTo>
                    <a:pt x="0" y="84"/>
                  </a:lnTo>
                  <a:lnTo>
                    <a:pt x="282" y="84"/>
                  </a:lnTo>
                  <a:lnTo>
                    <a:pt x="282" y="56"/>
                  </a:lnTo>
                  <a:cubicBezTo>
                    <a:pt x="282" y="25"/>
                    <a:pt x="308" y="0"/>
                    <a:pt x="339" y="0"/>
                  </a:cubicBezTo>
                  <a:lnTo>
                    <a:pt x="536" y="0"/>
                  </a:lnTo>
                  <a:cubicBezTo>
                    <a:pt x="567" y="0"/>
                    <a:pt x="621" y="53"/>
                    <a:pt x="621" y="84"/>
                  </a:cubicBezTo>
                  <a:lnTo>
                    <a:pt x="621" y="197"/>
                  </a:lnTo>
                  <a:lnTo>
                    <a:pt x="103" y="197"/>
                  </a:lnTo>
                  <a:close/>
                  <a:moveTo>
                    <a:pt x="621" y="536"/>
                  </a:moveTo>
                  <a:lnTo>
                    <a:pt x="423" y="536"/>
                  </a:lnTo>
                  <a:lnTo>
                    <a:pt x="0" y="536"/>
                  </a:lnTo>
                  <a:lnTo>
                    <a:pt x="129" y="225"/>
                  </a:lnTo>
                  <a:lnTo>
                    <a:pt x="750" y="225"/>
                  </a:lnTo>
                  <a:lnTo>
                    <a:pt x="621" y="53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900"/>
            </a:p>
          </p:txBody>
        </p:sp>
        <p:sp>
          <p:nvSpPr>
            <p:cNvPr id="49" name="Circle"/>
            <p:cNvSpPr>
              <a:spLocks noChangeAspect="1" noEditPoints="1"/>
            </p:cNvSpPr>
            <p:nvPr/>
          </p:nvSpPr>
          <p:spPr bwMode="auto">
            <a:xfrm>
              <a:off x="6196806" y="1377949"/>
              <a:ext cx="377825" cy="377825"/>
            </a:xfrm>
            <a:custGeom>
              <a:avLst/>
              <a:gdLst>
                <a:gd name="T0" fmla="*/ 663 w 1327"/>
                <a:gd name="T1" fmla="*/ 0 h 1326"/>
                <a:gd name="T2" fmla="*/ 1327 w 1327"/>
                <a:gd name="T3" fmla="*/ 663 h 1326"/>
                <a:gd name="T4" fmla="*/ 663 w 1327"/>
                <a:gd name="T5" fmla="*/ 1326 h 1326"/>
                <a:gd name="T6" fmla="*/ 0 w 1327"/>
                <a:gd name="T7" fmla="*/ 663 h 1326"/>
                <a:gd name="T8" fmla="*/ 663 w 1327"/>
                <a:gd name="T9" fmla="*/ 0 h 1326"/>
                <a:gd name="T10" fmla="*/ 663 w 1327"/>
                <a:gd name="T11" fmla="*/ 85 h 1326"/>
                <a:gd name="T12" fmla="*/ 85 w 1327"/>
                <a:gd name="T13" fmla="*/ 663 h 1326"/>
                <a:gd name="T14" fmla="*/ 663 w 1327"/>
                <a:gd name="T15" fmla="*/ 1242 h 1326"/>
                <a:gd name="T16" fmla="*/ 1242 w 1327"/>
                <a:gd name="T17" fmla="*/ 663 h 1326"/>
                <a:gd name="T18" fmla="*/ 663 w 1327"/>
                <a:gd name="T19" fmla="*/ 85 h 1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27" h="1326">
                  <a:moveTo>
                    <a:pt x="663" y="0"/>
                  </a:moveTo>
                  <a:cubicBezTo>
                    <a:pt x="1030" y="0"/>
                    <a:pt x="1327" y="297"/>
                    <a:pt x="1327" y="663"/>
                  </a:cubicBezTo>
                  <a:cubicBezTo>
                    <a:pt x="1327" y="1029"/>
                    <a:pt x="1030" y="1326"/>
                    <a:pt x="663" y="1326"/>
                  </a:cubicBezTo>
                  <a:cubicBezTo>
                    <a:pt x="297" y="1326"/>
                    <a:pt x="0" y="1029"/>
                    <a:pt x="0" y="663"/>
                  </a:cubicBezTo>
                  <a:cubicBezTo>
                    <a:pt x="0" y="297"/>
                    <a:pt x="297" y="0"/>
                    <a:pt x="663" y="0"/>
                  </a:cubicBezTo>
                  <a:close/>
                  <a:moveTo>
                    <a:pt x="663" y="85"/>
                  </a:moveTo>
                  <a:cubicBezTo>
                    <a:pt x="344" y="85"/>
                    <a:pt x="85" y="344"/>
                    <a:pt x="85" y="663"/>
                  </a:cubicBezTo>
                  <a:cubicBezTo>
                    <a:pt x="85" y="983"/>
                    <a:pt x="344" y="1242"/>
                    <a:pt x="663" y="1242"/>
                  </a:cubicBezTo>
                  <a:cubicBezTo>
                    <a:pt x="983" y="1242"/>
                    <a:pt x="1242" y="983"/>
                    <a:pt x="1242" y="663"/>
                  </a:cubicBezTo>
                  <a:cubicBezTo>
                    <a:pt x="1242" y="344"/>
                    <a:pt x="983" y="85"/>
                    <a:pt x="663" y="8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900"/>
            </a:p>
          </p:txBody>
        </p:sp>
      </p:grpSp>
      <p:grpSp>
        <p:nvGrpSpPr>
          <p:cNvPr id="50" name="Delete"/>
          <p:cNvGrpSpPr>
            <a:grpSpLocks noChangeAspect="1"/>
          </p:cNvGrpSpPr>
          <p:nvPr/>
        </p:nvGrpSpPr>
        <p:grpSpPr>
          <a:xfrm>
            <a:off x="545828" y="2690466"/>
            <a:ext cx="609302" cy="609302"/>
            <a:chOff x="4654549" y="1401763"/>
            <a:chExt cx="377825" cy="377825"/>
          </a:xfrm>
          <a:solidFill>
            <a:schemeClr val="bg1"/>
          </a:solidFill>
        </p:grpSpPr>
        <p:sp>
          <p:nvSpPr>
            <p:cNvPr id="51" name="Delete Icon"/>
            <p:cNvSpPr>
              <a:spLocks noChangeAspect="1" noEditPoints="1"/>
            </p:cNvSpPr>
            <p:nvPr/>
          </p:nvSpPr>
          <p:spPr bwMode="auto">
            <a:xfrm>
              <a:off x="4772818" y="1500188"/>
              <a:ext cx="141287" cy="180975"/>
            </a:xfrm>
            <a:custGeom>
              <a:avLst/>
              <a:gdLst>
                <a:gd name="T0" fmla="*/ 21 w 494"/>
                <a:gd name="T1" fmla="*/ 71 h 635"/>
                <a:gd name="T2" fmla="*/ 473 w 494"/>
                <a:gd name="T3" fmla="*/ 71 h 635"/>
                <a:gd name="T4" fmla="*/ 494 w 494"/>
                <a:gd name="T5" fmla="*/ 134 h 635"/>
                <a:gd name="T6" fmla="*/ 0 w 494"/>
                <a:gd name="T7" fmla="*/ 134 h 635"/>
                <a:gd name="T8" fmla="*/ 21 w 494"/>
                <a:gd name="T9" fmla="*/ 71 h 635"/>
                <a:gd name="T10" fmla="*/ 205 w 494"/>
                <a:gd name="T11" fmla="*/ 0 h 635"/>
                <a:gd name="T12" fmla="*/ 289 w 494"/>
                <a:gd name="T13" fmla="*/ 0 h 635"/>
                <a:gd name="T14" fmla="*/ 317 w 494"/>
                <a:gd name="T15" fmla="*/ 28 h 635"/>
                <a:gd name="T16" fmla="*/ 289 w 494"/>
                <a:gd name="T17" fmla="*/ 57 h 635"/>
                <a:gd name="T18" fmla="*/ 205 w 494"/>
                <a:gd name="T19" fmla="*/ 57 h 635"/>
                <a:gd name="T20" fmla="*/ 176 w 494"/>
                <a:gd name="T21" fmla="*/ 28 h 635"/>
                <a:gd name="T22" fmla="*/ 205 w 494"/>
                <a:gd name="T23" fmla="*/ 0 h 635"/>
                <a:gd name="T24" fmla="*/ 63 w 494"/>
                <a:gd name="T25" fmla="*/ 155 h 635"/>
                <a:gd name="T26" fmla="*/ 430 w 494"/>
                <a:gd name="T27" fmla="*/ 155 h 635"/>
                <a:gd name="T28" fmla="*/ 459 w 494"/>
                <a:gd name="T29" fmla="*/ 184 h 635"/>
                <a:gd name="T30" fmla="*/ 430 w 494"/>
                <a:gd name="T31" fmla="*/ 607 h 635"/>
                <a:gd name="T32" fmla="*/ 402 w 494"/>
                <a:gd name="T33" fmla="*/ 635 h 635"/>
                <a:gd name="T34" fmla="*/ 92 w 494"/>
                <a:gd name="T35" fmla="*/ 635 h 635"/>
                <a:gd name="T36" fmla="*/ 63 w 494"/>
                <a:gd name="T37" fmla="*/ 607 h 635"/>
                <a:gd name="T38" fmla="*/ 35 w 494"/>
                <a:gd name="T39" fmla="*/ 184 h 635"/>
                <a:gd name="T40" fmla="*/ 63 w 494"/>
                <a:gd name="T41" fmla="*/ 155 h 635"/>
                <a:gd name="T42" fmla="*/ 106 w 494"/>
                <a:gd name="T43" fmla="*/ 212 h 635"/>
                <a:gd name="T44" fmla="*/ 113 w 494"/>
                <a:gd name="T45" fmla="*/ 579 h 635"/>
                <a:gd name="T46" fmla="*/ 162 w 494"/>
                <a:gd name="T47" fmla="*/ 579 h 635"/>
                <a:gd name="T48" fmla="*/ 155 w 494"/>
                <a:gd name="T49" fmla="*/ 212 h 635"/>
                <a:gd name="T50" fmla="*/ 106 w 494"/>
                <a:gd name="T51" fmla="*/ 212 h 635"/>
                <a:gd name="T52" fmla="*/ 219 w 494"/>
                <a:gd name="T53" fmla="*/ 212 h 635"/>
                <a:gd name="T54" fmla="*/ 219 w 494"/>
                <a:gd name="T55" fmla="*/ 579 h 635"/>
                <a:gd name="T56" fmla="*/ 275 w 494"/>
                <a:gd name="T57" fmla="*/ 579 h 635"/>
                <a:gd name="T58" fmla="*/ 275 w 494"/>
                <a:gd name="T59" fmla="*/ 212 h 635"/>
                <a:gd name="T60" fmla="*/ 219 w 494"/>
                <a:gd name="T61" fmla="*/ 212 h 635"/>
                <a:gd name="T62" fmla="*/ 339 w 494"/>
                <a:gd name="T63" fmla="*/ 212 h 635"/>
                <a:gd name="T64" fmla="*/ 332 w 494"/>
                <a:gd name="T65" fmla="*/ 579 h 635"/>
                <a:gd name="T66" fmla="*/ 381 w 494"/>
                <a:gd name="T67" fmla="*/ 579 h 635"/>
                <a:gd name="T68" fmla="*/ 388 w 494"/>
                <a:gd name="T69" fmla="*/ 212 h 635"/>
                <a:gd name="T70" fmla="*/ 339 w 494"/>
                <a:gd name="T71" fmla="*/ 212 h 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494" h="635">
                  <a:moveTo>
                    <a:pt x="21" y="71"/>
                  </a:moveTo>
                  <a:lnTo>
                    <a:pt x="473" y="71"/>
                  </a:lnTo>
                  <a:cubicBezTo>
                    <a:pt x="488" y="71"/>
                    <a:pt x="494" y="134"/>
                    <a:pt x="494" y="134"/>
                  </a:cubicBezTo>
                  <a:lnTo>
                    <a:pt x="0" y="134"/>
                  </a:lnTo>
                  <a:cubicBezTo>
                    <a:pt x="0" y="134"/>
                    <a:pt x="5" y="71"/>
                    <a:pt x="21" y="71"/>
                  </a:cubicBezTo>
                  <a:close/>
                  <a:moveTo>
                    <a:pt x="205" y="0"/>
                  </a:moveTo>
                  <a:lnTo>
                    <a:pt x="289" y="0"/>
                  </a:lnTo>
                  <a:cubicBezTo>
                    <a:pt x="297" y="0"/>
                    <a:pt x="317" y="21"/>
                    <a:pt x="317" y="28"/>
                  </a:cubicBezTo>
                  <a:cubicBezTo>
                    <a:pt x="317" y="36"/>
                    <a:pt x="297" y="57"/>
                    <a:pt x="289" y="57"/>
                  </a:cubicBezTo>
                  <a:lnTo>
                    <a:pt x="205" y="57"/>
                  </a:lnTo>
                  <a:cubicBezTo>
                    <a:pt x="197" y="57"/>
                    <a:pt x="176" y="36"/>
                    <a:pt x="176" y="28"/>
                  </a:cubicBezTo>
                  <a:cubicBezTo>
                    <a:pt x="176" y="21"/>
                    <a:pt x="197" y="0"/>
                    <a:pt x="205" y="0"/>
                  </a:cubicBezTo>
                  <a:close/>
                  <a:moveTo>
                    <a:pt x="63" y="155"/>
                  </a:moveTo>
                  <a:lnTo>
                    <a:pt x="430" y="155"/>
                  </a:lnTo>
                  <a:cubicBezTo>
                    <a:pt x="446" y="155"/>
                    <a:pt x="459" y="168"/>
                    <a:pt x="459" y="184"/>
                  </a:cubicBezTo>
                  <a:lnTo>
                    <a:pt x="430" y="607"/>
                  </a:lnTo>
                  <a:cubicBezTo>
                    <a:pt x="430" y="623"/>
                    <a:pt x="418" y="635"/>
                    <a:pt x="402" y="635"/>
                  </a:cubicBezTo>
                  <a:lnTo>
                    <a:pt x="92" y="635"/>
                  </a:lnTo>
                  <a:cubicBezTo>
                    <a:pt x="76" y="635"/>
                    <a:pt x="63" y="623"/>
                    <a:pt x="63" y="607"/>
                  </a:cubicBezTo>
                  <a:lnTo>
                    <a:pt x="35" y="184"/>
                  </a:lnTo>
                  <a:cubicBezTo>
                    <a:pt x="35" y="168"/>
                    <a:pt x="48" y="155"/>
                    <a:pt x="63" y="155"/>
                  </a:cubicBezTo>
                  <a:close/>
                  <a:moveTo>
                    <a:pt x="106" y="212"/>
                  </a:moveTo>
                  <a:lnTo>
                    <a:pt x="113" y="579"/>
                  </a:lnTo>
                  <a:lnTo>
                    <a:pt x="162" y="579"/>
                  </a:lnTo>
                  <a:lnTo>
                    <a:pt x="155" y="212"/>
                  </a:lnTo>
                  <a:lnTo>
                    <a:pt x="106" y="212"/>
                  </a:lnTo>
                  <a:close/>
                  <a:moveTo>
                    <a:pt x="219" y="212"/>
                  </a:moveTo>
                  <a:lnTo>
                    <a:pt x="219" y="579"/>
                  </a:lnTo>
                  <a:lnTo>
                    <a:pt x="275" y="579"/>
                  </a:lnTo>
                  <a:lnTo>
                    <a:pt x="275" y="212"/>
                  </a:lnTo>
                  <a:lnTo>
                    <a:pt x="219" y="212"/>
                  </a:lnTo>
                  <a:close/>
                  <a:moveTo>
                    <a:pt x="339" y="212"/>
                  </a:moveTo>
                  <a:lnTo>
                    <a:pt x="332" y="579"/>
                  </a:lnTo>
                  <a:lnTo>
                    <a:pt x="381" y="579"/>
                  </a:lnTo>
                  <a:lnTo>
                    <a:pt x="388" y="212"/>
                  </a:lnTo>
                  <a:lnTo>
                    <a:pt x="339" y="21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900"/>
            </a:p>
          </p:txBody>
        </p:sp>
        <p:sp>
          <p:nvSpPr>
            <p:cNvPr id="52" name="Circle"/>
            <p:cNvSpPr>
              <a:spLocks noChangeAspect="1" noEditPoints="1"/>
            </p:cNvSpPr>
            <p:nvPr/>
          </p:nvSpPr>
          <p:spPr bwMode="auto">
            <a:xfrm>
              <a:off x="4654549" y="1401763"/>
              <a:ext cx="377825" cy="377825"/>
            </a:xfrm>
            <a:custGeom>
              <a:avLst/>
              <a:gdLst>
                <a:gd name="T0" fmla="*/ 663 w 1327"/>
                <a:gd name="T1" fmla="*/ 0 h 1326"/>
                <a:gd name="T2" fmla="*/ 1327 w 1327"/>
                <a:gd name="T3" fmla="*/ 663 h 1326"/>
                <a:gd name="T4" fmla="*/ 663 w 1327"/>
                <a:gd name="T5" fmla="*/ 1326 h 1326"/>
                <a:gd name="T6" fmla="*/ 0 w 1327"/>
                <a:gd name="T7" fmla="*/ 663 h 1326"/>
                <a:gd name="T8" fmla="*/ 663 w 1327"/>
                <a:gd name="T9" fmla="*/ 0 h 1326"/>
                <a:gd name="T10" fmla="*/ 663 w 1327"/>
                <a:gd name="T11" fmla="*/ 85 h 1326"/>
                <a:gd name="T12" fmla="*/ 85 w 1327"/>
                <a:gd name="T13" fmla="*/ 663 h 1326"/>
                <a:gd name="T14" fmla="*/ 663 w 1327"/>
                <a:gd name="T15" fmla="*/ 1242 h 1326"/>
                <a:gd name="T16" fmla="*/ 1242 w 1327"/>
                <a:gd name="T17" fmla="*/ 663 h 1326"/>
                <a:gd name="T18" fmla="*/ 663 w 1327"/>
                <a:gd name="T19" fmla="*/ 85 h 1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27" h="1326">
                  <a:moveTo>
                    <a:pt x="663" y="0"/>
                  </a:moveTo>
                  <a:cubicBezTo>
                    <a:pt x="1030" y="0"/>
                    <a:pt x="1327" y="297"/>
                    <a:pt x="1327" y="663"/>
                  </a:cubicBezTo>
                  <a:cubicBezTo>
                    <a:pt x="1327" y="1029"/>
                    <a:pt x="1030" y="1326"/>
                    <a:pt x="663" y="1326"/>
                  </a:cubicBezTo>
                  <a:cubicBezTo>
                    <a:pt x="297" y="1326"/>
                    <a:pt x="0" y="1029"/>
                    <a:pt x="0" y="663"/>
                  </a:cubicBezTo>
                  <a:cubicBezTo>
                    <a:pt x="0" y="297"/>
                    <a:pt x="297" y="0"/>
                    <a:pt x="663" y="0"/>
                  </a:cubicBezTo>
                  <a:close/>
                  <a:moveTo>
                    <a:pt x="663" y="85"/>
                  </a:moveTo>
                  <a:cubicBezTo>
                    <a:pt x="344" y="85"/>
                    <a:pt x="85" y="344"/>
                    <a:pt x="85" y="663"/>
                  </a:cubicBezTo>
                  <a:cubicBezTo>
                    <a:pt x="85" y="983"/>
                    <a:pt x="344" y="1242"/>
                    <a:pt x="663" y="1242"/>
                  </a:cubicBezTo>
                  <a:cubicBezTo>
                    <a:pt x="983" y="1242"/>
                    <a:pt x="1242" y="983"/>
                    <a:pt x="1242" y="663"/>
                  </a:cubicBezTo>
                  <a:cubicBezTo>
                    <a:pt x="1242" y="344"/>
                    <a:pt x="983" y="85"/>
                    <a:pt x="663" y="8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900"/>
            </a:p>
          </p:txBody>
        </p:sp>
      </p:grpSp>
      <p:grpSp>
        <p:nvGrpSpPr>
          <p:cNvPr id="53" name="Edit"/>
          <p:cNvGrpSpPr>
            <a:grpSpLocks noChangeAspect="1"/>
          </p:cNvGrpSpPr>
          <p:nvPr/>
        </p:nvGrpSpPr>
        <p:grpSpPr>
          <a:xfrm>
            <a:off x="546830" y="3811012"/>
            <a:ext cx="608300" cy="608300"/>
            <a:chOff x="5409405" y="1390650"/>
            <a:chExt cx="377825" cy="377825"/>
          </a:xfrm>
          <a:solidFill>
            <a:schemeClr val="bg1"/>
          </a:solidFill>
        </p:grpSpPr>
        <p:sp>
          <p:nvSpPr>
            <p:cNvPr id="54" name="Edit Icon"/>
            <p:cNvSpPr>
              <a:spLocks noChangeAspect="1" noEditPoints="1"/>
            </p:cNvSpPr>
            <p:nvPr/>
          </p:nvSpPr>
          <p:spPr bwMode="auto">
            <a:xfrm>
              <a:off x="5507830" y="1488281"/>
              <a:ext cx="180975" cy="182563"/>
            </a:xfrm>
            <a:custGeom>
              <a:avLst/>
              <a:gdLst>
                <a:gd name="T0" fmla="*/ 388 w 637"/>
                <a:gd name="T1" fmla="*/ 109 h 638"/>
                <a:gd name="T2" fmla="*/ 529 w 637"/>
                <a:gd name="T3" fmla="*/ 250 h 638"/>
                <a:gd name="T4" fmla="*/ 190 w 637"/>
                <a:gd name="T5" fmla="*/ 589 h 638"/>
                <a:gd name="T6" fmla="*/ 49 w 637"/>
                <a:gd name="T7" fmla="*/ 448 h 638"/>
                <a:gd name="T8" fmla="*/ 388 w 637"/>
                <a:gd name="T9" fmla="*/ 109 h 638"/>
                <a:gd name="T10" fmla="*/ 556 w 637"/>
                <a:gd name="T11" fmla="*/ 222 h 638"/>
                <a:gd name="T12" fmla="*/ 416 w 637"/>
                <a:gd name="T13" fmla="*/ 82 h 638"/>
                <a:gd name="T14" fmla="*/ 476 w 637"/>
                <a:gd name="T15" fmla="*/ 22 h 638"/>
                <a:gd name="T16" fmla="*/ 556 w 637"/>
                <a:gd name="T17" fmla="*/ 22 h 638"/>
                <a:gd name="T18" fmla="*/ 615 w 637"/>
                <a:gd name="T19" fmla="*/ 82 h 638"/>
                <a:gd name="T20" fmla="*/ 615 w 637"/>
                <a:gd name="T21" fmla="*/ 162 h 638"/>
                <a:gd name="T22" fmla="*/ 556 w 637"/>
                <a:gd name="T23" fmla="*/ 222 h 638"/>
                <a:gd name="T24" fmla="*/ 14 w 637"/>
                <a:gd name="T25" fmla="*/ 638 h 638"/>
                <a:gd name="T26" fmla="*/ 0 w 637"/>
                <a:gd name="T27" fmla="*/ 624 h 638"/>
                <a:gd name="T28" fmla="*/ 37 w 637"/>
                <a:gd name="T29" fmla="*/ 506 h 638"/>
                <a:gd name="T30" fmla="*/ 132 w 637"/>
                <a:gd name="T31" fmla="*/ 601 h 638"/>
                <a:gd name="T32" fmla="*/ 14 w 637"/>
                <a:gd name="T33" fmla="*/ 63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37" h="638">
                  <a:moveTo>
                    <a:pt x="388" y="109"/>
                  </a:moveTo>
                  <a:lnTo>
                    <a:pt x="529" y="250"/>
                  </a:lnTo>
                  <a:lnTo>
                    <a:pt x="190" y="589"/>
                  </a:lnTo>
                  <a:lnTo>
                    <a:pt x="49" y="448"/>
                  </a:lnTo>
                  <a:lnTo>
                    <a:pt x="388" y="109"/>
                  </a:lnTo>
                  <a:close/>
                  <a:moveTo>
                    <a:pt x="556" y="222"/>
                  </a:moveTo>
                  <a:lnTo>
                    <a:pt x="416" y="82"/>
                  </a:lnTo>
                  <a:lnTo>
                    <a:pt x="476" y="22"/>
                  </a:lnTo>
                  <a:cubicBezTo>
                    <a:pt x="498" y="0"/>
                    <a:pt x="534" y="0"/>
                    <a:pt x="556" y="22"/>
                  </a:cubicBezTo>
                  <a:lnTo>
                    <a:pt x="615" y="82"/>
                  </a:lnTo>
                  <a:cubicBezTo>
                    <a:pt x="637" y="104"/>
                    <a:pt x="637" y="140"/>
                    <a:pt x="615" y="162"/>
                  </a:cubicBezTo>
                  <a:lnTo>
                    <a:pt x="556" y="222"/>
                  </a:lnTo>
                  <a:close/>
                  <a:moveTo>
                    <a:pt x="14" y="638"/>
                  </a:moveTo>
                  <a:lnTo>
                    <a:pt x="0" y="624"/>
                  </a:lnTo>
                  <a:lnTo>
                    <a:pt x="37" y="506"/>
                  </a:lnTo>
                  <a:lnTo>
                    <a:pt x="132" y="601"/>
                  </a:lnTo>
                  <a:lnTo>
                    <a:pt x="14" y="63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900"/>
            </a:p>
          </p:txBody>
        </p:sp>
        <p:sp>
          <p:nvSpPr>
            <p:cNvPr id="55" name="Circle"/>
            <p:cNvSpPr>
              <a:spLocks noChangeAspect="1" noEditPoints="1"/>
            </p:cNvSpPr>
            <p:nvPr/>
          </p:nvSpPr>
          <p:spPr bwMode="auto">
            <a:xfrm>
              <a:off x="5409405" y="1390650"/>
              <a:ext cx="377825" cy="377825"/>
            </a:xfrm>
            <a:custGeom>
              <a:avLst/>
              <a:gdLst>
                <a:gd name="T0" fmla="*/ 663 w 1327"/>
                <a:gd name="T1" fmla="*/ 0 h 1326"/>
                <a:gd name="T2" fmla="*/ 1327 w 1327"/>
                <a:gd name="T3" fmla="*/ 663 h 1326"/>
                <a:gd name="T4" fmla="*/ 663 w 1327"/>
                <a:gd name="T5" fmla="*/ 1326 h 1326"/>
                <a:gd name="T6" fmla="*/ 0 w 1327"/>
                <a:gd name="T7" fmla="*/ 663 h 1326"/>
                <a:gd name="T8" fmla="*/ 663 w 1327"/>
                <a:gd name="T9" fmla="*/ 0 h 1326"/>
                <a:gd name="T10" fmla="*/ 663 w 1327"/>
                <a:gd name="T11" fmla="*/ 85 h 1326"/>
                <a:gd name="T12" fmla="*/ 85 w 1327"/>
                <a:gd name="T13" fmla="*/ 663 h 1326"/>
                <a:gd name="T14" fmla="*/ 663 w 1327"/>
                <a:gd name="T15" fmla="*/ 1242 h 1326"/>
                <a:gd name="T16" fmla="*/ 1242 w 1327"/>
                <a:gd name="T17" fmla="*/ 663 h 1326"/>
                <a:gd name="T18" fmla="*/ 663 w 1327"/>
                <a:gd name="T19" fmla="*/ 85 h 1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27" h="1326">
                  <a:moveTo>
                    <a:pt x="663" y="0"/>
                  </a:moveTo>
                  <a:cubicBezTo>
                    <a:pt x="1030" y="0"/>
                    <a:pt x="1327" y="297"/>
                    <a:pt x="1327" y="663"/>
                  </a:cubicBezTo>
                  <a:cubicBezTo>
                    <a:pt x="1327" y="1029"/>
                    <a:pt x="1030" y="1326"/>
                    <a:pt x="663" y="1326"/>
                  </a:cubicBezTo>
                  <a:cubicBezTo>
                    <a:pt x="297" y="1326"/>
                    <a:pt x="0" y="1029"/>
                    <a:pt x="0" y="663"/>
                  </a:cubicBezTo>
                  <a:cubicBezTo>
                    <a:pt x="0" y="297"/>
                    <a:pt x="297" y="0"/>
                    <a:pt x="663" y="0"/>
                  </a:cubicBezTo>
                  <a:close/>
                  <a:moveTo>
                    <a:pt x="663" y="85"/>
                  </a:moveTo>
                  <a:cubicBezTo>
                    <a:pt x="344" y="85"/>
                    <a:pt x="85" y="344"/>
                    <a:pt x="85" y="663"/>
                  </a:cubicBezTo>
                  <a:cubicBezTo>
                    <a:pt x="85" y="983"/>
                    <a:pt x="344" y="1242"/>
                    <a:pt x="663" y="1242"/>
                  </a:cubicBezTo>
                  <a:cubicBezTo>
                    <a:pt x="983" y="1242"/>
                    <a:pt x="1242" y="983"/>
                    <a:pt x="1242" y="663"/>
                  </a:cubicBezTo>
                  <a:cubicBezTo>
                    <a:pt x="1242" y="344"/>
                    <a:pt x="983" y="85"/>
                    <a:pt x="663" y="8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900"/>
            </a:p>
          </p:txBody>
        </p:sp>
      </p:grpSp>
      <p:grpSp>
        <p:nvGrpSpPr>
          <p:cNvPr id="56" name="Settings"/>
          <p:cNvGrpSpPr>
            <a:grpSpLocks noChangeAspect="1"/>
          </p:cNvGrpSpPr>
          <p:nvPr/>
        </p:nvGrpSpPr>
        <p:grpSpPr>
          <a:xfrm>
            <a:off x="516012" y="4951261"/>
            <a:ext cx="639118" cy="639118"/>
            <a:chOff x="3886993" y="2503487"/>
            <a:chExt cx="377825" cy="377825"/>
          </a:xfrm>
          <a:solidFill>
            <a:schemeClr val="bg1"/>
          </a:solidFill>
        </p:grpSpPr>
        <p:sp>
          <p:nvSpPr>
            <p:cNvPr id="57" name="Settings Icon"/>
            <p:cNvSpPr>
              <a:spLocks noChangeAspect="1" noEditPoints="1"/>
            </p:cNvSpPr>
            <p:nvPr/>
          </p:nvSpPr>
          <p:spPr bwMode="auto">
            <a:xfrm>
              <a:off x="3967955" y="2583655"/>
              <a:ext cx="215900" cy="217488"/>
            </a:xfrm>
            <a:custGeom>
              <a:avLst/>
              <a:gdLst>
                <a:gd name="T0" fmla="*/ 406 w 759"/>
                <a:gd name="T1" fmla="*/ 131 h 759"/>
                <a:gd name="T2" fmla="*/ 531 w 759"/>
                <a:gd name="T3" fmla="*/ 24 h 759"/>
                <a:gd name="T4" fmla="*/ 597 w 759"/>
                <a:gd name="T5" fmla="*/ 61 h 759"/>
                <a:gd name="T6" fmla="*/ 575 w 759"/>
                <a:gd name="T7" fmla="*/ 223 h 759"/>
                <a:gd name="T8" fmla="*/ 738 w 759"/>
                <a:gd name="T9" fmla="*/ 235 h 759"/>
                <a:gd name="T10" fmla="*/ 759 w 759"/>
                <a:gd name="T11" fmla="*/ 308 h 759"/>
                <a:gd name="T12" fmla="*/ 629 w 759"/>
                <a:gd name="T13" fmla="*/ 407 h 759"/>
                <a:gd name="T14" fmla="*/ 735 w 759"/>
                <a:gd name="T15" fmla="*/ 531 h 759"/>
                <a:gd name="T16" fmla="*/ 699 w 759"/>
                <a:gd name="T17" fmla="*/ 597 h 759"/>
                <a:gd name="T18" fmla="*/ 537 w 759"/>
                <a:gd name="T19" fmla="*/ 574 h 759"/>
                <a:gd name="T20" fmla="*/ 524 w 759"/>
                <a:gd name="T21" fmla="*/ 738 h 759"/>
                <a:gd name="T22" fmla="*/ 452 w 759"/>
                <a:gd name="T23" fmla="*/ 759 h 759"/>
                <a:gd name="T24" fmla="*/ 353 w 759"/>
                <a:gd name="T25" fmla="*/ 628 h 759"/>
                <a:gd name="T26" fmla="*/ 229 w 759"/>
                <a:gd name="T27" fmla="*/ 735 h 759"/>
                <a:gd name="T28" fmla="*/ 163 w 759"/>
                <a:gd name="T29" fmla="*/ 699 h 759"/>
                <a:gd name="T30" fmla="*/ 185 w 759"/>
                <a:gd name="T31" fmla="*/ 537 h 759"/>
                <a:gd name="T32" fmla="*/ 22 w 759"/>
                <a:gd name="T33" fmla="*/ 524 h 759"/>
                <a:gd name="T34" fmla="*/ 0 w 759"/>
                <a:gd name="T35" fmla="*/ 452 h 759"/>
                <a:gd name="T36" fmla="*/ 131 w 759"/>
                <a:gd name="T37" fmla="*/ 353 h 759"/>
                <a:gd name="T38" fmla="*/ 24 w 759"/>
                <a:gd name="T39" fmla="*/ 229 h 759"/>
                <a:gd name="T40" fmla="*/ 61 w 759"/>
                <a:gd name="T41" fmla="*/ 163 h 759"/>
                <a:gd name="T42" fmla="*/ 223 w 759"/>
                <a:gd name="T43" fmla="*/ 185 h 759"/>
                <a:gd name="T44" fmla="*/ 235 w 759"/>
                <a:gd name="T45" fmla="*/ 22 h 759"/>
                <a:gd name="T46" fmla="*/ 307 w 759"/>
                <a:gd name="T47" fmla="*/ 0 h 759"/>
                <a:gd name="T48" fmla="*/ 406 w 759"/>
                <a:gd name="T49" fmla="*/ 131 h 759"/>
                <a:gd name="T50" fmla="*/ 380 w 759"/>
                <a:gd name="T51" fmla="*/ 225 h 759"/>
                <a:gd name="T52" fmla="*/ 225 w 759"/>
                <a:gd name="T53" fmla="*/ 380 h 759"/>
                <a:gd name="T54" fmla="*/ 380 w 759"/>
                <a:gd name="T55" fmla="*/ 534 h 759"/>
                <a:gd name="T56" fmla="*/ 534 w 759"/>
                <a:gd name="T57" fmla="*/ 380 h 759"/>
                <a:gd name="T58" fmla="*/ 380 w 759"/>
                <a:gd name="T59" fmla="*/ 225 h 7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759" h="759">
                  <a:moveTo>
                    <a:pt x="406" y="131"/>
                  </a:moveTo>
                  <a:lnTo>
                    <a:pt x="531" y="24"/>
                  </a:lnTo>
                  <a:cubicBezTo>
                    <a:pt x="554" y="34"/>
                    <a:pt x="576" y="46"/>
                    <a:pt x="597" y="61"/>
                  </a:cubicBezTo>
                  <a:lnTo>
                    <a:pt x="575" y="223"/>
                  </a:lnTo>
                  <a:lnTo>
                    <a:pt x="738" y="235"/>
                  </a:lnTo>
                  <a:cubicBezTo>
                    <a:pt x="747" y="258"/>
                    <a:pt x="754" y="283"/>
                    <a:pt x="759" y="308"/>
                  </a:cubicBezTo>
                  <a:lnTo>
                    <a:pt x="629" y="407"/>
                  </a:lnTo>
                  <a:lnTo>
                    <a:pt x="735" y="531"/>
                  </a:lnTo>
                  <a:cubicBezTo>
                    <a:pt x="725" y="554"/>
                    <a:pt x="713" y="576"/>
                    <a:pt x="699" y="597"/>
                  </a:cubicBezTo>
                  <a:lnTo>
                    <a:pt x="537" y="574"/>
                  </a:lnTo>
                  <a:lnTo>
                    <a:pt x="524" y="738"/>
                  </a:lnTo>
                  <a:cubicBezTo>
                    <a:pt x="501" y="747"/>
                    <a:pt x="477" y="754"/>
                    <a:pt x="452" y="759"/>
                  </a:cubicBezTo>
                  <a:lnTo>
                    <a:pt x="353" y="628"/>
                  </a:lnTo>
                  <a:lnTo>
                    <a:pt x="229" y="735"/>
                  </a:lnTo>
                  <a:cubicBezTo>
                    <a:pt x="205" y="725"/>
                    <a:pt x="183" y="713"/>
                    <a:pt x="163" y="699"/>
                  </a:cubicBezTo>
                  <a:lnTo>
                    <a:pt x="185" y="537"/>
                  </a:lnTo>
                  <a:lnTo>
                    <a:pt x="22" y="524"/>
                  </a:lnTo>
                  <a:cubicBezTo>
                    <a:pt x="12" y="501"/>
                    <a:pt x="5" y="477"/>
                    <a:pt x="0" y="452"/>
                  </a:cubicBezTo>
                  <a:lnTo>
                    <a:pt x="131" y="353"/>
                  </a:lnTo>
                  <a:lnTo>
                    <a:pt x="24" y="229"/>
                  </a:lnTo>
                  <a:cubicBezTo>
                    <a:pt x="34" y="205"/>
                    <a:pt x="46" y="183"/>
                    <a:pt x="61" y="163"/>
                  </a:cubicBezTo>
                  <a:lnTo>
                    <a:pt x="223" y="185"/>
                  </a:lnTo>
                  <a:lnTo>
                    <a:pt x="235" y="22"/>
                  </a:lnTo>
                  <a:cubicBezTo>
                    <a:pt x="258" y="12"/>
                    <a:pt x="282" y="5"/>
                    <a:pt x="307" y="0"/>
                  </a:cubicBezTo>
                  <a:lnTo>
                    <a:pt x="406" y="131"/>
                  </a:lnTo>
                  <a:close/>
                  <a:moveTo>
                    <a:pt x="380" y="225"/>
                  </a:moveTo>
                  <a:cubicBezTo>
                    <a:pt x="294" y="225"/>
                    <a:pt x="225" y="295"/>
                    <a:pt x="225" y="380"/>
                  </a:cubicBezTo>
                  <a:cubicBezTo>
                    <a:pt x="225" y="465"/>
                    <a:pt x="294" y="534"/>
                    <a:pt x="380" y="534"/>
                  </a:cubicBezTo>
                  <a:cubicBezTo>
                    <a:pt x="465" y="534"/>
                    <a:pt x="534" y="465"/>
                    <a:pt x="534" y="380"/>
                  </a:cubicBezTo>
                  <a:cubicBezTo>
                    <a:pt x="534" y="295"/>
                    <a:pt x="465" y="225"/>
                    <a:pt x="380" y="22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900"/>
            </a:p>
          </p:txBody>
        </p:sp>
        <p:sp>
          <p:nvSpPr>
            <p:cNvPr id="58" name="Circle"/>
            <p:cNvSpPr>
              <a:spLocks noChangeAspect="1" noEditPoints="1"/>
            </p:cNvSpPr>
            <p:nvPr/>
          </p:nvSpPr>
          <p:spPr bwMode="auto">
            <a:xfrm>
              <a:off x="3886993" y="2503487"/>
              <a:ext cx="377825" cy="377825"/>
            </a:xfrm>
            <a:custGeom>
              <a:avLst/>
              <a:gdLst>
                <a:gd name="T0" fmla="*/ 663 w 1327"/>
                <a:gd name="T1" fmla="*/ 0 h 1326"/>
                <a:gd name="T2" fmla="*/ 1327 w 1327"/>
                <a:gd name="T3" fmla="*/ 663 h 1326"/>
                <a:gd name="T4" fmla="*/ 663 w 1327"/>
                <a:gd name="T5" fmla="*/ 1326 h 1326"/>
                <a:gd name="T6" fmla="*/ 0 w 1327"/>
                <a:gd name="T7" fmla="*/ 663 h 1326"/>
                <a:gd name="T8" fmla="*/ 663 w 1327"/>
                <a:gd name="T9" fmla="*/ 0 h 1326"/>
                <a:gd name="T10" fmla="*/ 663 w 1327"/>
                <a:gd name="T11" fmla="*/ 85 h 1326"/>
                <a:gd name="T12" fmla="*/ 85 w 1327"/>
                <a:gd name="T13" fmla="*/ 663 h 1326"/>
                <a:gd name="T14" fmla="*/ 663 w 1327"/>
                <a:gd name="T15" fmla="*/ 1242 h 1326"/>
                <a:gd name="T16" fmla="*/ 1242 w 1327"/>
                <a:gd name="T17" fmla="*/ 663 h 1326"/>
                <a:gd name="T18" fmla="*/ 663 w 1327"/>
                <a:gd name="T19" fmla="*/ 85 h 1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27" h="1326">
                  <a:moveTo>
                    <a:pt x="663" y="0"/>
                  </a:moveTo>
                  <a:cubicBezTo>
                    <a:pt x="1030" y="0"/>
                    <a:pt x="1327" y="297"/>
                    <a:pt x="1327" y="663"/>
                  </a:cubicBezTo>
                  <a:cubicBezTo>
                    <a:pt x="1327" y="1029"/>
                    <a:pt x="1030" y="1326"/>
                    <a:pt x="663" y="1326"/>
                  </a:cubicBezTo>
                  <a:cubicBezTo>
                    <a:pt x="297" y="1326"/>
                    <a:pt x="0" y="1029"/>
                    <a:pt x="0" y="663"/>
                  </a:cubicBezTo>
                  <a:cubicBezTo>
                    <a:pt x="0" y="297"/>
                    <a:pt x="297" y="0"/>
                    <a:pt x="663" y="0"/>
                  </a:cubicBezTo>
                  <a:close/>
                  <a:moveTo>
                    <a:pt x="663" y="85"/>
                  </a:moveTo>
                  <a:cubicBezTo>
                    <a:pt x="344" y="85"/>
                    <a:pt x="85" y="344"/>
                    <a:pt x="85" y="663"/>
                  </a:cubicBezTo>
                  <a:cubicBezTo>
                    <a:pt x="85" y="983"/>
                    <a:pt x="344" y="1242"/>
                    <a:pt x="663" y="1242"/>
                  </a:cubicBezTo>
                  <a:cubicBezTo>
                    <a:pt x="983" y="1242"/>
                    <a:pt x="1242" y="983"/>
                    <a:pt x="1242" y="663"/>
                  </a:cubicBezTo>
                  <a:cubicBezTo>
                    <a:pt x="1242" y="344"/>
                    <a:pt x="983" y="85"/>
                    <a:pt x="663" y="8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900"/>
            </a:p>
          </p:txBody>
        </p:sp>
      </p:grpSp>
      <p:grpSp>
        <p:nvGrpSpPr>
          <p:cNvPr id="59" name="Reply"/>
          <p:cNvGrpSpPr>
            <a:grpSpLocks noChangeAspect="1"/>
          </p:cNvGrpSpPr>
          <p:nvPr/>
        </p:nvGrpSpPr>
        <p:grpSpPr>
          <a:xfrm>
            <a:off x="4685955" y="1520241"/>
            <a:ext cx="664535" cy="664535"/>
            <a:chOff x="5784849" y="2532063"/>
            <a:chExt cx="377825" cy="377825"/>
          </a:xfrm>
          <a:solidFill>
            <a:schemeClr val="bg1"/>
          </a:solidFill>
        </p:grpSpPr>
        <p:sp>
          <p:nvSpPr>
            <p:cNvPr id="60" name="Reply Icon"/>
            <p:cNvSpPr>
              <a:spLocks noChangeAspect="1" noEditPoints="1"/>
            </p:cNvSpPr>
            <p:nvPr/>
          </p:nvSpPr>
          <p:spPr bwMode="auto">
            <a:xfrm>
              <a:off x="5844380" y="2645569"/>
              <a:ext cx="258762" cy="150813"/>
            </a:xfrm>
            <a:custGeom>
              <a:avLst/>
              <a:gdLst>
                <a:gd name="T0" fmla="*/ 629 w 905"/>
                <a:gd name="T1" fmla="*/ 301 h 527"/>
                <a:gd name="T2" fmla="*/ 503 w 905"/>
                <a:gd name="T3" fmla="*/ 301 h 527"/>
                <a:gd name="T4" fmla="*/ 352 w 905"/>
                <a:gd name="T5" fmla="*/ 150 h 527"/>
                <a:gd name="T6" fmla="*/ 503 w 905"/>
                <a:gd name="T7" fmla="*/ 0 h 527"/>
                <a:gd name="T8" fmla="*/ 629 w 905"/>
                <a:gd name="T9" fmla="*/ 0 h 527"/>
                <a:gd name="T10" fmla="*/ 528 w 905"/>
                <a:gd name="T11" fmla="*/ 100 h 527"/>
                <a:gd name="T12" fmla="*/ 691 w 905"/>
                <a:gd name="T13" fmla="*/ 100 h 527"/>
                <a:gd name="T14" fmla="*/ 905 w 905"/>
                <a:gd name="T15" fmla="*/ 314 h 527"/>
                <a:gd name="T16" fmla="*/ 691 w 905"/>
                <a:gd name="T17" fmla="*/ 527 h 527"/>
                <a:gd name="T18" fmla="*/ 691 w 905"/>
                <a:gd name="T19" fmla="*/ 427 h 527"/>
                <a:gd name="T20" fmla="*/ 804 w 905"/>
                <a:gd name="T21" fmla="*/ 314 h 527"/>
                <a:gd name="T22" fmla="*/ 691 w 905"/>
                <a:gd name="T23" fmla="*/ 201 h 527"/>
                <a:gd name="T24" fmla="*/ 528 w 905"/>
                <a:gd name="T25" fmla="*/ 201 h 527"/>
                <a:gd name="T26" fmla="*/ 629 w 905"/>
                <a:gd name="T27" fmla="*/ 301 h 527"/>
                <a:gd name="T28" fmla="*/ 25 w 905"/>
                <a:gd name="T29" fmla="*/ 452 h 527"/>
                <a:gd name="T30" fmla="*/ 427 w 905"/>
                <a:gd name="T31" fmla="*/ 452 h 527"/>
                <a:gd name="T32" fmla="*/ 427 w 905"/>
                <a:gd name="T33" fmla="*/ 301 h 527"/>
                <a:gd name="T34" fmla="*/ 503 w 905"/>
                <a:gd name="T35" fmla="*/ 377 h 527"/>
                <a:gd name="T36" fmla="*/ 503 w 905"/>
                <a:gd name="T37" fmla="*/ 527 h 527"/>
                <a:gd name="T38" fmla="*/ 50 w 905"/>
                <a:gd name="T39" fmla="*/ 527 h 527"/>
                <a:gd name="T40" fmla="*/ 25 w 905"/>
                <a:gd name="T41" fmla="*/ 452 h 527"/>
                <a:gd name="T42" fmla="*/ 327 w 905"/>
                <a:gd name="T43" fmla="*/ 100 h 527"/>
                <a:gd name="T44" fmla="*/ 50 w 905"/>
                <a:gd name="T45" fmla="*/ 100 h 527"/>
                <a:gd name="T46" fmla="*/ 76 w 905"/>
                <a:gd name="T47" fmla="*/ 25 h 527"/>
                <a:gd name="T48" fmla="*/ 402 w 905"/>
                <a:gd name="T49" fmla="*/ 25 h 527"/>
                <a:gd name="T50" fmla="*/ 327 w 905"/>
                <a:gd name="T51" fmla="*/ 100 h 527"/>
                <a:gd name="T52" fmla="*/ 365 w 905"/>
                <a:gd name="T53" fmla="*/ 238 h 527"/>
                <a:gd name="T54" fmla="*/ 189 w 905"/>
                <a:gd name="T55" fmla="*/ 377 h 527"/>
                <a:gd name="T56" fmla="*/ 0 w 905"/>
                <a:gd name="T57" fmla="*/ 226 h 527"/>
                <a:gd name="T58" fmla="*/ 32 w 905"/>
                <a:gd name="T59" fmla="*/ 150 h 527"/>
                <a:gd name="T60" fmla="*/ 189 w 905"/>
                <a:gd name="T61" fmla="*/ 276 h 527"/>
                <a:gd name="T62" fmla="*/ 308 w 905"/>
                <a:gd name="T63" fmla="*/ 182 h 527"/>
                <a:gd name="T64" fmla="*/ 365 w 905"/>
                <a:gd name="T65" fmla="*/ 238 h 5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905" h="527">
                  <a:moveTo>
                    <a:pt x="629" y="301"/>
                  </a:moveTo>
                  <a:lnTo>
                    <a:pt x="503" y="301"/>
                  </a:lnTo>
                  <a:lnTo>
                    <a:pt x="352" y="150"/>
                  </a:lnTo>
                  <a:lnTo>
                    <a:pt x="503" y="0"/>
                  </a:lnTo>
                  <a:lnTo>
                    <a:pt x="629" y="0"/>
                  </a:lnTo>
                  <a:lnTo>
                    <a:pt x="528" y="100"/>
                  </a:lnTo>
                  <a:lnTo>
                    <a:pt x="691" y="100"/>
                  </a:lnTo>
                  <a:cubicBezTo>
                    <a:pt x="809" y="100"/>
                    <a:pt x="905" y="196"/>
                    <a:pt x="905" y="314"/>
                  </a:cubicBezTo>
                  <a:cubicBezTo>
                    <a:pt x="905" y="432"/>
                    <a:pt x="809" y="527"/>
                    <a:pt x="691" y="527"/>
                  </a:cubicBezTo>
                  <a:lnTo>
                    <a:pt x="691" y="427"/>
                  </a:lnTo>
                  <a:cubicBezTo>
                    <a:pt x="754" y="427"/>
                    <a:pt x="804" y="376"/>
                    <a:pt x="804" y="314"/>
                  </a:cubicBezTo>
                  <a:cubicBezTo>
                    <a:pt x="804" y="251"/>
                    <a:pt x="754" y="201"/>
                    <a:pt x="691" y="201"/>
                  </a:cubicBezTo>
                  <a:lnTo>
                    <a:pt x="528" y="201"/>
                  </a:lnTo>
                  <a:lnTo>
                    <a:pt x="629" y="301"/>
                  </a:lnTo>
                  <a:close/>
                  <a:moveTo>
                    <a:pt x="25" y="452"/>
                  </a:moveTo>
                  <a:lnTo>
                    <a:pt x="427" y="452"/>
                  </a:lnTo>
                  <a:lnTo>
                    <a:pt x="427" y="301"/>
                  </a:lnTo>
                  <a:lnTo>
                    <a:pt x="503" y="377"/>
                  </a:lnTo>
                  <a:lnTo>
                    <a:pt x="503" y="527"/>
                  </a:lnTo>
                  <a:lnTo>
                    <a:pt x="50" y="527"/>
                  </a:lnTo>
                  <a:lnTo>
                    <a:pt x="25" y="452"/>
                  </a:lnTo>
                  <a:close/>
                  <a:moveTo>
                    <a:pt x="327" y="100"/>
                  </a:moveTo>
                  <a:lnTo>
                    <a:pt x="50" y="100"/>
                  </a:lnTo>
                  <a:lnTo>
                    <a:pt x="76" y="25"/>
                  </a:lnTo>
                  <a:lnTo>
                    <a:pt x="402" y="25"/>
                  </a:lnTo>
                  <a:lnTo>
                    <a:pt x="327" y="100"/>
                  </a:lnTo>
                  <a:close/>
                  <a:moveTo>
                    <a:pt x="365" y="238"/>
                  </a:moveTo>
                  <a:lnTo>
                    <a:pt x="189" y="377"/>
                  </a:lnTo>
                  <a:lnTo>
                    <a:pt x="0" y="226"/>
                  </a:lnTo>
                  <a:lnTo>
                    <a:pt x="32" y="150"/>
                  </a:lnTo>
                  <a:lnTo>
                    <a:pt x="189" y="276"/>
                  </a:lnTo>
                  <a:lnTo>
                    <a:pt x="308" y="182"/>
                  </a:lnTo>
                  <a:lnTo>
                    <a:pt x="365" y="238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900"/>
            </a:p>
          </p:txBody>
        </p:sp>
        <p:sp>
          <p:nvSpPr>
            <p:cNvPr id="61" name="Circle"/>
            <p:cNvSpPr>
              <a:spLocks noChangeAspect="1" noEditPoints="1"/>
            </p:cNvSpPr>
            <p:nvPr/>
          </p:nvSpPr>
          <p:spPr bwMode="auto">
            <a:xfrm>
              <a:off x="5784849" y="2532063"/>
              <a:ext cx="377825" cy="377825"/>
            </a:xfrm>
            <a:custGeom>
              <a:avLst/>
              <a:gdLst>
                <a:gd name="T0" fmla="*/ 663 w 1327"/>
                <a:gd name="T1" fmla="*/ 0 h 1326"/>
                <a:gd name="T2" fmla="*/ 1327 w 1327"/>
                <a:gd name="T3" fmla="*/ 663 h 1326"/>
                <a:gd name="T4" fmla="*/ 663 w 1327"/>
                <a:gd name="T5" fmla="*/ 1326 h 1326"/>
                <a:gd name="T6" fmla="*/ 0 w 1327"/>
                <a:gd name="T7" fmla="*/ 663 h 1326"/>
                <a:gd name="T8" fmla="*/ 663 w 1327"/>
                <a:gd name="T9" fmla="*/ 0 h 1326"/>
                <a:gd name="T10" fmla="*/ 663 w 1327"/>
                <a:gd name="T11" fmla="*/ 85 h 1326"/>
                <a:gd name="T12" fmla="*/ 85 w 1327"/>
                <a:gd name="T13" fmla="*/ 663 h 1326"/>
                <a:gd name="T14" fmla="*/ 663 w 1327"/>
                <a:gd name="T15" fmla="*/ 1242 h 1326"/>
                <a:gd name="T16" fmla="*/ 1242 w 1327"/>
                <a:gd name="T17" fmla="*/ 663 h 1326"/>
                <a:gd name="T18" fmla="*/ 663 w 1327"/>
                <a:gd name="T19" fmla="*/ 85 h 1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27" h="1326">
                  <a:moveTo>
                    <a:pt x="663" y="0"/>
                  </a:moveTo>
                  <a:cubicBezTo>
                    <a:pt x="1030" y="0"/>
                    <a:pt x="1327" y="297"/>
                    <a:pt x="1327" y="663"/>
                  </a:cubicBezTo>
                  <a:cubicBezTo>
                    <a:pt x="1327" y="1029"/>
                    <a:pt x="1030" y="1326"/>
                    <a:pt x="663" y="1326"/>
                  </a:cubicBezTo>
                  <a:cubicBezTo>
                    <a:pt x="297" y="1326"/>
                    <a:pt x="0" y="1029"/>
                    <a:pt x="0" y="663"/>
                  </a:cubicBezTo>
                  <a:cubicBezTo>
                    <a:pt x="0" y="297"/>
                    <a:pt x="297" y="0"/>
                    <a:pt x="663" y="0"/>
                  </a:cubicBezTo>
                  <a:close/>
                  <a:moveTo>
                    <a:pt x="663" y="85"/>
                  </a:moveTo>
                  <a:cubicBezTo>
                    <a:pt x="344" y="85"/>
                    <a:pt x="85" y="344"/>
                    <a:pt x="85" y="663"/>
                  </a:cubicBezTo>
                  <a:cubicBezTo>
                    <a:pt x="85" y="983"/>
                    <a:pt x="344" y="1242"/>
                    <a:pt x="663" y="1242"/>
                  </a:cubicBezTo>
                  <a:cubicBezTo>
                    <a:pt x="983" y="1242"/>
                    <a:pt x="1242" y="983"/>
                    <a:pt x="1242" y="663"/>
                  </a:cubicBezTo>
                  <a:cubicBezTo>
                    <a:pt x="1242" y="344"/>
                    <a:pt x="983" y="85"/>
                    <a:pt x="663" y="8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900"/>
            </a:p>
          </p:txBody>
        </p:sp>
      </p:grpSp>
      <p:grpSp>
        <p:nvGrpSpPr>
          <p:cNvPr id="62" name="Users"/>
          <p:cNvGrpSpPr>
            <a:grpSpLocks noChangeAspect="1"/>
          </p:cNvGrpSpPr>
          <p:nvPr/>
        </p:nvGrpSpPr>
        <p:grpSpPr>
          <a:xfrm>
            <a:off x="4681952" y="2597656"/>
            <a:ext cx="709295" cy="709295"/>
            <a:chOff x="4665185" y="3606801"/>
            <a:chExt cx="377825" cy="377825"/>
          </a:xfrm>
          <a:solidFill>
            <a:schemeClr val="bg1"/>
          </a:solidFill>
        </p:grpSpPr>
        <p:sp>
          <p:nvSpPr>
            <p:cNvPr id="63" name="Users Icon"/>
            <p:cNvSpPr>
              <a:spLocks noChangeAspect="1" noEditPoints="1"/>
            </p:cNvSpPr>
            <p:nvPr/>
          </p:nvSpPr>
          <p:spPr bwMode="auto">
            <a:xfrm>
              <a:off x="4724716" y="3690938"/>
              <a:ext cx="258762" cy="209550"/>
            </a:xfrm>
            <a:custGeom>
              <a:avLst/>
              <a:gdLst>
                <a:gd name="T0" fmla="*/ 451 w 903"/>
                <a:gd name="T1" fmla="*/ 169 h 734"/>
                <a:gd name="T2" fmla="*/ 557 w 903"/>
                <a:gd name="T3" fmla="*/ 315 h 734"/>
                <a:gd name="T4" fmla="*/ 575 w 903"/>
                <a:gd name="T5" fmla="*/ 346 h 734"/>
                <a:gd name="T6" fmla="*/ 550 w 903"/>
                <a:gd name="T7" fmla="*/ 379 h 734"/>
                <a:gd name="T8" fmla="*/ 522 w 903"/>
                <a:gd name="T9" fmla="*/ 436 h 734"/>
                <a:gd name="T10" fmla="*/ 522 w 903"/>
                <a:gd name="T11" fmla="*/ 510 h 734"/>
                <a:gd name="T12" fmla="*/ 640 w 903"/>
                <a:gd name="T13" fmla="*/ 545 h 734"/>
                <a:gd name="T14" fmla="*/ 734 w 903"/>
                <a:gd name="T15" fmla="*/ 622 h 734"/>
                <a:gd name="T16" fmla="*/ 734 w 903"/>
                <a:gd name="T17" fmla="*/ 734 h 734"/>
                <a:gd name="T18" fmla="*/ 169 w 903"/>
                <a:gd name="T19" fmla="*/ 734 h 734"/>
                <a:gd name="T20" fmla="*/ 169 w 903"/>
                <a:gd name="T21" fmla="*/ 622 h 734"/>
                <a:gd name="T22" fmla="*/ 263 w 903"/>
                <a:gd name="T23" fmla="*/ 545 h 734"/>
                <a:gd name="T24" fmla="*/ 381 w 903"/>
                <a:gd name="T25" fmla="*/ 510 h 734"/>
                <a:gd name="T26" fmla="*/ 381 w 903"/>
                <a:gd name="T27" fmla="*/ 436 h 734"/>
                <a:gd name="T28" fmla="*/ 353 w 903"/>
                <a:gd name="T29" fmla="*/ 379 h 734"/>
                <a:gd name="T30" fmla="*/ 328 w 903"/>
                <a:gd name="T31" fmla="*/ 346 h 734"/>
                <a:gd name="T32" fmla="*/ 346 w 903"/>
                <a:gd name="T33" fmla="*/ 315 h 734"/>
                <a:gd name="T34" fmla="*/ 451 w 903"/>
                <a:gd name="T35" fmla="*/ 169 h 734"/>
                <a:gd name="T36" fmla="*/ 235 w 903"/>
                <a:gd name="T37" fmla="*/ 524 h 734"/>
                <a:gd name="T38" fmla="*/ 177 w 903"/>
                <a:gd name="T39" fmla="*/ 564 h 734"/>
                <a:gd name="T40" fmla="*/ 0 w 903"/>
                <a:gd name="T41" fmla="*/ 564 h 734"/>
                <a:gd name="T42" fmla="*/ 0 w 903"/>
                <a:gd name="T43" fmla="*/ 453 h 734"/>
                <a:gd name="T44" fmla="*/ 94 w 903"/>
                <a:gd name="T45" fmla="*/ 376 h 734"/>
                <a:gd name="T46" fmla="*/ 212 w 903"/>
                <a:gd name="T47" fmla="*/ 341 h 734"/>
                <a:gd name="T48" fmla="*/ 212 w 903"/>
                <a:gd name="T49" fmla="*/ 267 h 734"/>
                <a:gd name="T50" fmla="*/ 184 w 903"/>
                <a:gd name="T51" fmla="*/ 210 h 734"/>
                <a:gd name="T52" fmla="*/ 159 w 903"/>
                <a:gd name="T53" fmla="*/ 176 h 734"/>
                <a:gd name="T54" fmla="*/ 176 w 903"/>
                <a:gd name="T55" fmla="*/ 146 h 734"/>
                <a:gd name="T56" fmla="*/ 282 w 903"/>
                <a:gd name="T57" fmla="*/ 0 h 734"/>
                <a:gd name="T58" fmla="*/ 389 w 903"/>
                <a:gd name="T59" fmla="*/ 149 h 734"/>
                <a:gd name="T60" fmla="*/ 310 w 903"/>
                <a:gd name="T61" fmla="*/ 280 h 734"/>
                <a:gd name="T62" fmla="*/ 293 w 903"/>
                <a:gd name="T63" fmla="*/ 310 h 734"/>
                <a:gd name="T64" fmla="*/ 311 w 903"/>
                <a:gd name="T65" fmla="*/ 351 h 734"/>
                <a:gd name="T66" fmla="*/ 339 w 903"/>
                <a:gd name="T67" fmla="*/ 408 h 734"/>
                <a:gd name="T68" fmla="*/ 339 w 903"/>
                <a:gd name="T69" fmla="*/ 489 h 734"/>
                <a:gd name="T70" fmla="*/ 235 w 903"/>
                <a:gd name="T71" fmla="*/ 524 h 734"/>
                <a:gd name="T72" fmla="*/ 668 w 903"/>
                <a:gd name="T73" fmla="*/ 524 h 734"/>
                <a:gd name="T74" fmla="*/ 564 w 903"/>
                <a:gd name="T75" fmla="*/ 489 h 734"/>
                <a:gd name="T76" fmla="*/ 564 w 903"/>
                <a:gd name="T77" fmla="*/ 408 h 734"/>
                <a:gd name="T78" fmla="*/ 592 w 903"/>
                <a:gd name="T79" fmla="*/ 351 h 734"/>
                <a:gd name="T80" fmla="*/ 610 w 903"/>
                <a:gd name="T81" fmla="*/ 310 h 734"/>
                <a:gd name="T82" fmla="*/ 592 w 903"/>
                <a:gd name="T83" fmla="*/ 280 h 734"/>
                <a:gd name="T84" fmla="*/ 513 w 903"/>
                <a:gd name="T85" fmla="*/ 149 h 734"/>
                <a:gd name="T86" fmla="*/ 621 w 903"/>
                <a:gd name="T87" fmla="*/ 0 h 734"/>
                <a:gd name="T88" fmla="*/ 726 w 903"/>
                <a:gd name="T89" fmla="*/ 146 h 734"/>
                <a:gd name="T90" fmla="*/ 744 w 903"/>
                <a:gd name="T91" fmla="*/ 176 h 734"/>
                <a:gd name="T92" fmla="*/ 719 w 903"/>
                <a:gd name="T93" fmla="*/ 210 h 734"/>
                <a:gd name="T94" fmla="*/ 691 w 903"/>
                <a:gd name="T95" fmla="*/ 267 h 734"/>
                <a:gd name="T96" fmla="*/ 691 w 903"/>
                <a:gd name="T97" fmla="*/ 341 h 734"/>
                <a:gd name="T98" fmla="*/ 809 w 903"/>
                <a:gd name="T99" fmla="*/ 376 h 734"/>
                <a:gd name="T100" fmla="*/ 903 w 903"/>
                <a:gd name="T101" fmla="*/ 453 h 734"/>
                <a:gd name="T102" fmla="*/ 903 w 903"/>
                <a:gd name="T103" fmla="*/ 564 h 734"/>
                <a:gd name="T104" fmla="*/ 726 w 903"/>
                <a:gd name="T105" fmla="*/ 564 h 734"/>
                <a:gd name="T106" fmla="*/ 668 w 903"/>
                <a:gd name="T107" fmla="*/ 524 h 7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03" h="734">
                  <a:moveTo>
                    <a:pt x="451" y="169"/>
                  </a:moveTo>
                  <a:cubicBezTo>
                    <a:pt x="534" y="169"/>
                    <a:pt x="569" y="216"/>
                    <a:pt x="557" y="315"/>
                  </a:cubicBezTo>
                  <a:cubicBezTo>
                    <a:pt x="568" y="321"/>
                    <a:pt x="575" y="332"/>
                    <a:pt x="575" y="346"/>
                  </a:cubicBezTo>
                  <a:cubicBezTo>
                    <a:pt x="575" y="362"/>
                    <a:pt x="564" y="375"/>
                    <a:pt x="550" y="379"/>
                  </a:cubicBezTo>
                  <a:cubicBezTo>
                    <a:pt x="543" y="401"/>
                    <a:pt x="534" y="421"/>
                    <a:pt x="522" y="436"/>
                  </a:cubicBezTo>
                  <a:lnTo>
                    <a:pt x="522" y="510"/>
                  </a:lnTo>
                  <a:cubicBezTo>
                    <a:pt x="561" y="518"/>
                    <a:pt x="593" y="522"/>
                    <a:pt x="640" y="545"/>
                  </a:cubicBezTo>
                  <a:cubicBezTo>
                    <a:pt x="687" y="569"/>
                    <a:pt x="702" y="591"/>
                    <a:pt x="734" y="622"/>
                  </a:cubicBezTo>
                  <a:lnTo>
                    <a:pt x="734" y="734"/>
                  </a:lnTo>
                  <a:lnTo>
                    <a:pt x="169" y="734"/>
                  </a:lnTo>
                  <a:lnTo>
                    <a:pt x="169" y="622"/>
                  </a:lnTo>
                  <a:cubicBezTo>
                    <a:pt x="201" y="591"/>
                    <a:pt x="216" y="569"/>
                    <a:pt x="263" y="545"/>
                  </a:cubicBezTo>
                  <a:cubicBezTo>
                    <a:pt x="310" y="522"/>
                    <a:pt x="342" y="518"/>
                    <a:pt x="381" y="510"/>
                  </a:cubicBezTo>
                  <a:lnTo>
                    <a:pt x="381" y="436"/>
                  </a:lnTo>
                  <a:cubicBezTo>
                    <a:pt x="369" y="421"/>
                    <a:pt x="359" y="401"/>
                    <a:pt x="353" y="379"/>
                  </a:cubicBezTo>
                  <a:cubicBezTo>
                    <a:pt x="339" y="375"/>
                    <a:pt x="328" y="362"/>
                    <a:pt x="328" y="346"/>
                  </a:cubicBezTo>
                  <a:cubicBezTo>
                    <a:pt x="328" y="332"/>
                    <a:pt x="335" y="321"/>
                    <a:pt x="346" y="315"/>
                  </a:cubicBezTo>
                  <a:cubicBezTo>
                    <a:pt x="334" y="216"/>
                    <a:pt x="369" y="169"/>
                    <a:pt x="451" y="169"/>
                  </a:cubicBezTo>
                  <a:close/>
                  <a:moveTo>
                    <a:pt x="235" y="524"/>
                  </a:moveTo>
                  <a:cubicBezTo>
                    <a:pt x="196" y="544"/>
                    <a:pt x="200" y="541"/>
                    <a:pt x="177" y="564"/>
                  </a:cubicBezTo>
                  <a:lnTo>
                    <a:pt x="0" y="564"/>
                  </a:lnTo>
                  <a:lnTo>
                    <a:pt x="0" y="453"/>
                  </a:lnTo>
                  <a:cubicBezTo>
                    <a:pt x="31" y="421"/>
                    <a:pt x="47" y="400"/>
                    <a:pt x="94" y="376"/>
                  </a:cubicBezTo>
                  <a:cubicBezTo>
                    <a:pt x="141" y="353"/>
                    <a:pt x="172" y="349"/>
                    <a:pt x="212" y="341"/>
                  </a:cubicBezTo>
                  <a:lnTo>
                    <a:pt x="212" y="267"/>
                  </a:lnTo>
                  <a:cubicBezTo>
                    <a:pt x="200" y="251"/>
                    <a:pt x="190" y="232"/>
                    <a:pt x="184" y="210"/>
                  </a:cubicBezTo>
                  <a:cubicBezTo>
                    <a:pt x="169" y="206"/>
                    <a:pt x="159" y="192"/>
                    <a:pt x="159" y="176"/>
                  </a:cubicBezTo>
                  <a:cubicBezTo>
                    <a:pt x="159" y="163"/>
                    <a:pt x="166" y="152"/>
                    <a:pt x="176" y="146"/>
                  </a:cubicBezTo>
                  <a:cubicBezTo>
                    <a:pt x="164" y="47"/>
                    <a:pt x="200" y="0"/>
                    <a:pt x="282" y="0"/>
                  </a:cubicBezTo>
                  <a:cubicBezTo>
                    <a:pt x="359" y="0"/>
                    <a:pt x="395" y="62"/>
                    <a:pt x="389" y="149"/>
                  </a:cubicBezTo>
                  <a:cubicBezTo>
                    <a:pt x="339" y="169"/>
                    <a:pt x="310" y="197"/>
                    <a:pt x="310" y="280"/>
                  </a:cubicBezTo>
                  <a:cubicBezTo>
                    <a:pt x="300" y="286"/>
                    <a:pt x="293" y="297"/>
                    <a:pt x="293" y="310"/>
                  </a:cubicBezTo>
                  <a:cubicBezTo>
                    <a:pt x="293" y="326"/>
                    <a:pt x="296" y="347"/>
                    <a:pt x="311" y="351"/>
                  </a:cubicBezTo>
                  <a:cubicBezTo>
                    <a:pt x="317" y="373"/>
                    <a:pt x="327" y="392"/>
                    <a:pt x="339" y="408"/>
                  </a:cubicBezTo>
                  <a:lnTo>
                    <a:pt x="339" y="489"/>
                  </a:lnTo>
                  <a:cubicBezTo>
                    <a:pt x="299" y="497"/>
                    <a:pt x="282" y="501"/>
                    <a:pt x="235" y="524"/>
                  </a:cubicBezTo>
                  <a:close/>
                  <a:moveTo>
                    <a:pt x="668" y="524"/>
                  </a:moveTo>
                  <a:cubicBezTo>
                    <a:pt x="621" y="501"/>
                    <a:pt x="603" y="497"/>
                    <a:pt x="564" y="489"/>
                  </a:cubicBezTo>
                  <a:lnTo>
                    <a:pt x="564" y="408"/>
                  </a:lnTo>
                  <a:cubicBezTo>
                    <a:pt x="576" y="392"/>
                    <a:pt x="586" y="373"/>
                    <a:pt x="592" y="351"/>
                  </a:cubicBezTo>
                  <a:cubicBezTo>
                    <a:pt x="607" y="347"/>
                    <a:pt x="610" y="326"/>
                    <a:pt x="610" y="310"/>
                  </a:cubicBezTo>
                  <a:cubicBezTo>
                    <a:pt x="610" y="297"/>
                    <a:pt x="603" y="286"/>
                    <a:pt x="592" y="280"/>
                  </a:cubicBezTo>
                  <a:cubicBezTo>
                    <a:pt x="593" y="197"/>
                    <a:pt x="564" y="169"/>
                    <a:pt x="513" y="149"/>
                  </a:cubicBezTo>
                  <a:cubicBezTo>
                    <a:pt x="508" y="62"/>
                    <a:pt x="544" y="0"/>
                    <a:pt x="621" y="0"/>
                  </a:cubicBezTo>
                  <a:cubicBezTo>
                    <a:pt x="703" y="0"/>
                    <a:pt x="738" y="47"/>
                    <a:pt x="726" y="146"/>
                  </a:cubicBezTo>
                  <a:cubicBezTo>
                    <a:pt x="737" y="152"/>
                    <a:pt x="744" y="163"/>
                    <a:pt x="744" y="176"/>
                  </a:cubicBezTo>
                  <a:cubicBezTo>
                    <a:pt x="744" y="192"/>
                    <a:pt x="734" y="206"/>
                    <a:pt x="719" y="210"/>
                  </a:cubicBezTo>
                  <a:cubicBezTo>
                    <a:pt x="713" y="232"/>
                    <a:pt x="703" y="251"/>
                    <a:pt x="691" y="267"/>
                  </a:cubicBezTo>
                  <a:lnTo>
                    <a:pt x="691" y="341"/>
                  </a:lnTo>
                  <a:cubicBezTo>
                    <a:pt x="730" y="349"/>
                    <a:pt x="762" y="353"/>
                    <a:pt x="809" y="376"/>
                  </a:cubicBezTo>
                  <a:cubicBezTo>
                    <a:pt x="856" y="400"/>
                    <a:pt x="872" y="421"/>
                    <a:pt x="903" y="453"/>
                  </a:cubicBezTo>
                  <a:lnTo>
                    <a:pt x="903" y="564"/>
                  </a:lnTo>
                  <a:lnTo>
                    <a:pt x="726" y="564"/>
                  </a:lnTo>
                  <a:cubicBezTo>
                    <a:pt x="703" y="541"/>
                    <a:pt x="707" y="544"/>
                    <a:pt x="668" y="52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900"/>
            </a:p>
          </p:txBody>
        </p:sp>
        <p:sp>
          <p:nvSpPr>
            <p:cNvPr id="64" name="Circle"/>
            <p:cNvSpPr>
              <a:spLocks noChangeAspect="1" noEditPoints="1"/>
            </p:cNvSpPr>
            <p:nvPr/>
          </p:nvSpPr>
          <p:spPr bwMode="auto">
            <a:xfrm>
              <a:off x="4665185" y="3606801"/>
              <a:ext cx="377825" cy="377825"/>
            </a:xfrm>
            <a:custGeom>
              <a:avLst/>
              <a:gdLst>
                <a:gd name="T0" fmla="*/ 663 w 1327"/>
                <a:gd name="T1" fmla="*/ 0 h 1326"/>
                <a:gd name="T2" fmla="*/ 1327 w 1327"/>
                <a:gd name="T3" fmla="*/ 663 h 1326"/>
                <a:gd name="T4" fmla="*/ 663 w 1327"/>
                <a:gd name="T5" fmla="*/ 1326 h 1326"/>
                <a:gd name="T6" fmla="*/ 0 w 1327"/>
                <a:gd name="T7" fmla="*/ 663 h 1326"/>
                <a:gd name="T8" fmla="*/ 663 w 1327"/>
                <a:gd name="T9" fmla="*/ 0 h 1326"/>
                <a:gd name="T10" fmla="*/ 663 w 1327"/>
                <a:gd name="T11" fmla="*/ 85 h 1326"/>
                <a:gd name="T12" fmla="*/ 85 w 1327"/>
                <a:gd name="T13" fmla="*/ 663 h 1326"/>
                <a:gd name="T14" fmla="*/ 663 w 1327"/>
                <a:gd name="T15" fmla="*/ 1242 h 1326"/>
                <a:gd name="T16" fmla="*/ 1242 w 1327"/>
                <a:gd name="T17" fmla="*/ 663 h 1326"/>
                <a:gd name="T18" fmla="*/ 663 w 1327"/>
                <a:gd name="T19" fmla="*/ 85 h 1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27" h="1326">
                  <a:moveTo>
                    <a:pt x="663" y="0"/>
                  </a:moveTo>
                  <a:cubicBezTo>
                    <a:pt x="1030" y="0"/>
                    <a:pt x="1327" y="297"/>
                    <a:pt x="1327" y="663"/>
                  </a:cubicBezTo>
                  <a:cubicBezTo>
                    <a:pt x="1327" y="1029"/>
                    <a:pt x="1030" y="1326"/>
                    <a:pt x="663" y="1326"/>
                  </a:cubicBezTo>
                  <a:cubicBezTo>
                    <a:pt x="297" y="1326"/>
                    <a:pt x="0" y="1029"/>
                    <a:pt x="0" y="663"/>
                  </a:cubicBezTo>
                  <a:cubicBezTo>
                    <a:pt x="0" y="297"/>
                    <a:pt x="297" y="0"/>
                    <a:pt x="663" y="0"/>
                  </a:cubicBezTo>
                  <a:close/>
                  <a:moveTo>
                    <a:pt x="663" y="85"/>
                  </a:moveTo>
                  <a:cubicBezTo>
                    <a:pt x="344" y="85"/>
                    <a:pt x="85" y="344"/>
                    <a:pt x="85" y="663"/>
                  </a:cubicBezTo>
                  <a:cubicBezTo>
                    <a:pt x="85" y="983"/>
                    <a:pt x="344" y="1242"/>
                    <a:pt x="663" y="1242"/>
                  </a:cubicBezTo>
                  <a:cubicBezTo>
                    <a:pt x="983" y="1242"/>
                    <a:pt x="1242" y="983"/>
                    <a:pt x="1242" y="663"/>
                  </a:cubicBezTo>
                  <a:cubicBezTo>
                    <a:pt x="1242" y="344"/>
                    <a:pt x="983" y="85"/>
                    <a:pt x="663" y="8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900"/>
            </a:p>
          </p:txBody>
        </p:sp>
      </p:grpSp>
      <p:grpSp>
        <p:nvGrpSpPr>
          <p:cNvPr id="65" name="Save"/>
          <p:cNvGrpSpPr>
            <a:grpSpLocks noChangeAspect="1"/>
          </p:cNvGrpSpPr>
          <p:nvPr/>
        </p:nvGrpSpPr>
        <p:grpSpPr>
          <a:xfrm>
            <a:off x="4681951" y="3702637"/>
            <a:ext cx="716675" cy="716675"/>
            <a:chOff x="5807868" y="1377950"/>
            <a:chExt cx="377825" cy="377825"/>
          </a:xfrm>
          <a:solidFill>
            <a:schemeClr val="bg1"/>
          </a:solidFill>
        </p:grpSpPr>
        <p:sp>
          <p:nvSpPr>
            <p:cNvPr id="66" name="Save Icon"/>
            <p:cNvSpPr>
              <a:spLocks noChangeAspect="1" noEditPoints="1"/>
            </p:cNvSpPr>
            <p:nvPr/>
          </p:nvSpPr>
          <p:spPr bwMode="auto">
            <a:xfrm>
              <a:off x="5907880" y="1477962"/>
              <a:ext cx="177800" cy="177800"/>
            </a:xfrm>
            <a:custGeom>
              <a:avLst/>
              <a:gdLst>
                <a:gd name="T0" fmla="*/ 0 w 621"/>
                <a:gd name="T1" fmla="*/ 0 h 621"/>
                <a:gd name="T2" fmla="*/ 621 w 621"/>
                <a:gd name="T3" fmla="*/ 0 h 621"/>
                <a:gd name="T4" fmla="*/ 621 w 621"/>
                <a:gd name="T5" fmla="*/ 621 h 621"/>
                <a:gd name="T6" fmla="*/ 451 w 621"/>
                <a:gd name="T7" fmla="*/ 621 h 621"/>
                <a:gd name="T8" fmla="*/ 451 w 621"/>
                <a:gd name="T9" fmla="*/ 423 h 621"/>
                <a:gd name="T10" fmla="*/ 169 w 621"/>
                <a:gd name="T11" fmla="*/ 423 h 621"/>
                <a:gd name="T12" fmla="*/ 169 w 621"/>
                <a:gd name="T13" fmla="*/ 621 h 621"/>
                <a:gd name="T14" fmla="*/ 0 w 621"/>
                <a:gd name="T15" fmla="*/ 621 h 621"/>
                <a:gd name="T16" fmla="*/ 0 w 621"/>
                <a:gd name="T17" fmla="*/ 0 h 621"/>
                <a:gd name="T18" fmla="*/ 225 w 621"/>
                <a:gd name="T19" fmla="*/ 621 h 621"/>
                <a:gd name="T20" fmla="*/ 225 w 621"/>
                <a:gd name="T21" fmla="*/ 536 h 621"/>
                <a:gd name="T22" fmla="*/ 338 w 621"/>
                <a:gd name="T23" fmla="*/ 536 h 621"/>
                <a:gd name="T24" fmla="*/ 338 w 621"/>
                <a:gd name="T25" fmla="*/ 621 h 621"/>
                <a:gd name="T26" fmla="*/ 225 w 621"/>
                <a:gd name="T27" fmla="*/ 621 h 621"/>
                <a:gd name="T28" fmla="*/ 113 w 621"/>
                <a:gd name="T29" fmla="*/ 57 h 621"/>
                <a:gd name="T30" fmla="*/ 113 w 621"/>
                <a:gd name="T31" fmla="*/ 226 h 621"/>
                <a:gd name="T32" fmla="*/ 508 w 621"/>
                <a:gd name="T33" fmla="*/ 226 h 621"/>
                <a:gd name="T34" fmla="*/ 508 w 621"/>
                <a:gd name="T35" fmla="*/ 57 h 621"/>
                <a:gd name="T36" fmla="*/ 113 w 621"/>
                <a:gd name="T37" fmla="*/ 57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21" h="621">
                  <a:moveTo>
                    <a:pt x="0" y="0"/>
                  </a:moveTo>
                  <a:lnTo>
                    <a:pt x="621" y="0"/>
                  </a:lnTo>
                  <a:lnTo>
                    <a:pt x="621" y="621"/>
                  </a:lnTo>
                  <a:lnTo>
                    <a:pt x="451" y="621"/>
                  </a:lnTo>
                  <a:lnTo>
                    <a:pt x="451" y="423"/>
                  </a:lnTo>
                  <a:lnTo>
                    <a:pt x="169" y="423"/>
                  </a:lnTo>
                  <a:lnTo>
                    <a:pt x="169" y="621"/>
                  </a:lnTo>
                  <a:lnTo>
                    <a:pt x="0" y="621"/>
                  </a:lnTo>
                  <a:lnTo>
                    <a:pt x="0" y="0"/>
                  </a:lnTo>
                  <a:close/>
                  <a:moveTo>
                    <a:pt x="225" y="621"/>
                  </a:moveTo>
                  <a:lnTo>
                    <a:pt x="225" y="536"/>
                  </a:lnTo>
                  <a:lnTo>
                    <a:pt x="338" y="536"/>
                  </a:lnTo>
                  <a:lnTo>
                    <a:pt x="338" y="621"/>
                  </a:lnTo>
                  <a:lnTo>
                    <a:pt x="225" y="621"/>
                  </a:lnTo>
                  <a:close/>
                  <a:moveTo>
                    <a:pt x="113" y="57"/>
                  </a:moveTo>
                  <a:lnTo>
                    <a:pt x="113" y="226"/>
                  </a:lnTo>
                  <a:lnTo>
                    <a:pt x="508" y="226"/>
                  </a:lnTo>
                  <a:lnTo>
                    <a:pt x="508" y="57"/>
                  </a:lnTo>
                  <a:lnTo>
                    <a:pt x="113" y="57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900"/>
            </a:p>
          </p:txBody>
        </p:sp>
        <p:sp>
          <p:nvSpPr>
            <p:cNvPr id="67" name="Circle"/>
            <p:cNvSpPr>
              <a:spLocks noChangeAspect="1" noEditPoints="1"/>
            </p:cNvSpPr>
            <p:nvPr/>
          </p:nvSpPr>
          <p:spPr bwMode="auto">
            <a:xfrm>
              <a:off x="5807868" y="1377950"/>
              <a:ext cx="377825" cy="377825"/>
            </a:xfrm>
            <a:custGeom>
              <a:avLst/>
              <a:gdLst>
                <a:gd name="T0" fmla="*/ 663 w 1327"/>
                <a:gd name="T1" fmla="*/ 0 h 1326"/>
                <a:gd name="T2" fmla="*/ 1327 w 1327"/>
                <a:gd name="T3" fmla="*/ 663 h 1326"/>
                <a:gd name="T4" fmla="*/ 663 w 1327"/>
                <a:gd name="T5" fmla="*/ 1326 h 1326"/>
                <a:gd name="T6" fmla="*/ 0 w 1327"/>
                <a:gd name="T7" fmla="*/ 663 h 1326"/>
                <a:gd name="T8" fmla="*/ 663 w 1327"/>
                <a:gd name="T9" fmla="*/ 0 h 1326"/>
                <a:gd name="T10" fmla="*/ 663 w 1327"/>
                <a:gd name="T11" fmla="*/ 85 h 1326"/>
                <a:gd name="T12" fmla="*/ 85 w 1327"/>
                <a:gd name="T13" fmla="*/ 663 h 1326"/>
                <a:gd name="T14" fmla="*/ 663 w 1327"/>
                <a:gd name="T15" fmla="*/ 1242 h 1326"/>
                <a:gd name="T16" fmla="*/ 1242 w 1327"/>
                <a:gd name="T17" fmla="*/ 663 h 1326"/>
                <a:gd name="T18" fmla="*/ 663 w 1327"/>
                <a:gd name="T19" fmla="*/ 85 h 1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27" h="1326">
                  <a:moveTo>
                    <a:pt x="663" y="0"/>
                  </a:moveTo>
                  <a:cubicBezTo>
                    <a:pt x="1030" y="0"/>
                    <a:pt x="1327" y="297"/>
                    <a:pt x="1327" y="663"/>
                  </a:cubicBezTo>
                  <a:cubicBezTo>
                    <a:pt x="1327" y="1029"/>
                    <a:pt x="1030" y="1326"/>
                    <a:pt x="663" y="1326"/>
                  </a:cubicBezTo>
                  <a:cubicBezTo>
                    <a:pt x="297" y="1326"/>
                    <a:pt x="0" y="1029"/>
                    <a:pt x="0" y="663"/>
                  </a:cubicBezTo>
                  <a:cubicBezTo>
                    <a:pt x="0" y="297"/>
                    <a:pt x="297" y="0"/>
                    <a:pt x="663" y="0"/>
                  </a:cubicBezTo>
                  <a:close/>
                  <a:moveTo>
                    <a:pt x="663" y="85"/>
                  </a:moveTo>
                  <a:cubicBezTo>
                    <a:pt x="344" y="85"/>
                    <a:pt x="85" y="344"/>
                    <a:pt x="85" y="663"/>
                  </a:cubicBezTo>
                  <a:cubicBezTo>
                    <a:pt x="85" y="983"/>
                    <a:pt x="344" y="1242"/>
                    <a:pt x="663" y="1242"/>
                  </a:cubicBezTo>
                  <a:cubicBezTo>
                    <a:pt x="983" y="1242"/>
                    <a:pt x="1242" y="983"/>
                    <a:pt x="1242" y="663"/>
                  </a:cubicBezTo>
                  <a:cubicBezTo>
                    <a:pt x="1242" y="344"/>
                    <a:pt x="983" y="85"/>
                    <a:pt x="663" y="8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900"/>
            </a:p>
          </p:txBody>
        </p:sp>
      </p:grpSp>
      <p:grpSp>
        <p:nvGrpSpPr>
          <p:cNvPr id="68" name="Projector"/>
          <p:cNvGrpSpPr>
            <a:grpSpLocks noChangeAspect="1"/>
          </p:cNvGrpSpPr>
          <p:nvPr/>
        </p:nvGrpSpPr>
        <p:grpSpPr>
          <a:xfrm>
            <a:off x="4668374" y="4857793"/>
            <a:ext cx="696359" cy="696359"/>
            <a:chOff x="3127689" y="9310369"/>
            <a:chExt cx="377825" cy="377825"/>
          </a:xfrm>
          <a:solidFill>
            <a:schemeClr val="bg1"/>
          </a:solidFill>
        </p:grpSpPr>
        <p:sp>
          <p:nvSpPr>
            <p:cNvPr id="69" name="Projector Icon"/>
            <p:cNvSpPr>
              <a:spLocks noChangeAspect="1" noEditPoints="1"/>
            </p:cNvSpPr>
            <p:nvPr/>
          </p:nvSpPr>
          <p:spPr bwMode="auto">
            <a:xfrm>
              <a:off x="3219764" y="9450863"/>
              <a:ext cx="193675" cy="96837"/>
            </a:xfrm>
            <a:custGeom>
              <a:avLst/>
              <a:gdLst>
                <a:gd name="T0" fmla="*/ 169 w 677"/>
                <a:gd name="T1" fmla="*/ 338 h 338"/>
                <a:gd name="T2" fmla="*/ 84 w 677"/>
                <a:gd name="T3" fmla="*/ 310 h 338"/>
                <a:gd name="T4" fmla="*/ 0 w 677"/>
                <a:gd name="T5" fmla="*/ 84 h 338"/>
                <a:gd name="T6" fmla="*/ 592 w 677"/>
                <a:gd name="T7" fmla="*/ 0 h 338"/>
                <a:gd name="T8" fmla="*/ 677 w 677"/>
                <a:gd name="T9" fmla="*/ 225 h 338"/>
                <a:gd name="T10" fmla="*/ 592 w 677"/>
                <a:gd name="T11" fmla="*/ 338 h 338"/>
                <a:gd name="T12" fmla="*/ 508 w 677"/>
                <a:gd name="T13" fmla="*/ 310 h 338"/>
                <a:gd name="T14" fmla="*/ 155 w 677"/>
                <a:gd name="T15" fmla="*/ 70 h 338"/>
                <a:gd name="T16" fmla="*/ 155 w 677"/>
                <a:gd name="T17" fmla="*/ 239 h 338"/>
                <a:gd name="T18" fmla="*/ 155 w 677"/>
                <a:gd name="T19" fmla="*/ 70 h 338"/>
                <a:gd name="T20" fmla="*/ 197 w 677"/>
                <a:gd name="T21" fmla="*/ 155 h 338"/>
                <a:gd name="T22" fmla="*/ 113 w 677"/>
                <a:gd name="T23" fmla="*/ 155 h 338"/>
                <a:gd name="T24" fmla="*/ 367 w 677"/>
                <a:gd name="T25" fmla="*/ 56 h 338"/>
                <a:gd name="T26" fmla="*/ 480 w 677"/>
                <a:gd name="T27" fmla="*/ 84 h 338"/>
                <a:gd name="T28" fmla="*/ 367 w 677"/>
                <a:gd name="T29" fmla="*/ 56 h 338"/>
                <a:gd name="T30" fmla="*/ 508 w 677"/>
                <a:gd name="T31" fmla="*/ 84 h 338"/>
                <a:gd name="T32" fmla="*/ 621 w 677"/>
                <a:gd name="T33" fmla="*/ 56 h 338"/>
                <a:gd name="T34" fmla="*/ 367 w 677"/>
                <a:gd name="T35" fmla="*/ 112 h 338"/>
                <a:gd name="T36" fmla="*/ 480 w 677"/>
                <a:gd name="T37" fmla="*/ 141 h 338"/>
                <a:gd name="T38" fmla="*/ 367 w 677"/>
                <a:gd name="T39" fmla="*/ 112 h 338"/>
                <a:gd name="T40" fmla="*/ 508 w 677"/>
                <a:gd name="T41" fmla="*/ 141 h 338"/>
                <a:gd name="T42" fmla="*/ 621 w 677"/>
                <a:gd name="T43" fmla="*/ 112 h 338"/>
                <a:gd name="T44" fmla="*/ 367 w 677"/>
                <a:gd name="T45" fmla="*/ 169 h 338"/>
                <a:gd name="T46" fmla="*/ 480 w 677"/>
                <a:gd name="T47" fmla="*/ 197 h 338"/>
                <a:gd name="T48" fmla="*/ 367 w 677"/>
                <a:gd name="T49" fmla="*/ 169 h 338"/>
                <a:gd name="T50" fmla="*/ 508 w 677"/>
                <a:gd name="T51" fmla="*/ 197 h 338"/>
                <a:gd name="T52" fmla="*/ 621 w 677"/>
                <a:gd name="T53" fmla="*/ 169 h 338"/>
                <a:gd name="T54" fmla="*/ 367 w 677"/>
                <a:gd name="T55" fmla="*/ 225 h 338"/>
                <a:gd name="T56" fmla="*/ 480 w 677"/>
                <a:gd name="T57" fmla="*/ 254 h 338"/>
                <a:gd name="T58" fmla="*/ 367 w 677"/>
                <a:gd name="T59" fmla="*/ 225 h 338"/>
                <a:gd name="T60" fmla="*/ 508 w 677"/>
                <a:gd name="T61" fmla="*/ 254 h 338"/>
                <a:gd name="T62" fmla="*/ 621 w 677"/>
                <a:gd name="T63" fmla="*/ 225 h 3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77" h="338">
                  <a:moveTo>
                    <a:pt x="169" y="310"/>
                  </a:moveTo>
                  <a:lnTo>
                    <a:pt x="169" y="338"/>
                  </a:lnTo>
                  <a:lnTo>
                    <a:pt x="84" y="338"/>
                  </a:lnTo>
                  <a:lnTo>
                    <a:pt x="84" y="310"/>
                  </a:lnTo>
                  <a:cubicBezTo>
                    <a:pt x="38" y="310"/>
                    <a:pt x="0" y="272"/>
                    <a:pt x="0" y="225"/>
                  </a:cubicBezTo>
                  <a:lnTo>
                    <a:pt x="0" y="84"/>
                  </a:lnTo>
                  <a:cubicBezTo>
                    <a:pt x="0" y="37"/>
                    <a:pt x="38" y="0"/>
                    <a:pt x="84" y="0"/>
                  </a:cubicBezTo>
                  <a:lnTo>
                    <a:pt x="592" y="0"/>
                  </a:lnTo>
                  <a:cubicBezTo>
                    <a:pt x="639" y="0"/>
                    <a:pt x="677" y="37"/>
                    <a:pt x="677" y="84"/>
                  </a:cubicBezTo>
                  <a:lnTo>
                    <a:pt x="677" y="225"/>
                  </a:lnTo>
                  <a:cubicBezTo>
                    <a:pt x="677" y="272"/>
                    <a:pt x="639" y="310"/>
                    <a:pt x="592" y="310"/>
                  </a:cubicBezTo>
                  <a:lnTo>
                    <a:pt x="592" y="338"/>
                  </a:lnTo>
                  <a:lnTo>
                    <a:pt x="508" y="338"/>
                  </a:lnTo>
                  <a:lnTo>
                    <a:pt x="508" y="310"/>
                  </a:lnTo>
                  <a:lnTo>
                    <a:pt x="169" y="310"/>
                  </a:lnTo>
                  <a:close/>
                  <a:moveTo>
                    <a:pt x="155" y="70"/>
                  </a:moveTo>
                  <a:cubicBezTo>
                    <a:pt x="108" y="70"/>
                    <a:pt x="70" y="108"/>
                    <a:pt x="70" y="155"/>
                  </a:cubicBezTo>
                  <a:cubicBezTo>
                    <a:pt x="70" y="202"/>
                    <a:pt x="108" y="239"/>
                    <a:pt x="155" y="239"/>
                  </a:cubicBezTo>
                  <a:cubicBezTo>
                    <a:pt x="202" y="239"/>
                    <a:pt x="240" y="202"/>
                    <a:pt x="240" y="155"/>
                  </a:cubicBezTo>
                  <a:cubicBezTo>
                    <a:pt x="240" y="108"/>
                    <a:pt x="202" y="70"/>
                    <a:pt x="155" y="70"/>
                  </a:cubicBezTo>
                  <a:close/>
                  <a:moveTo>
                    <a:pt x="155" y="112"/>
                  </a:moveTo>
                  <a:cubicBezTo>
                    <a:pt x="178" y="112"/>
                    <a:pt x="197" y="131"/>
                    <a:pt x="197" y="155"/>
                  </a:cubicBezTo>
                  <a:cubicBezTo>
                    <a:pt x="197" y="178"/>
                    <a:pt x="178" y="197"/>
                    <a:pt x="155" y="197"/>
                  </a:cubicBezTo>
                  <a:cubicBezTo>
                    <a:pt x="132" y="197"/>
                    <a:pt x="113" y="178"/>
                    <a:pt x="113" y="155"/>
                  </a:cubicBezTo>
                  <a:cubicBezTo>
                    <a:pt x="113" y="131"/>
                    <a:pt x="132" y="112"/>
                    <a:pt x="155" y="112"/>
                  </a:cubicBezTo>
                  <a:close/>
                  <a:moveTo>
                    <a:pt x="367" y="56"/>
                  </a:moveTo>
                  <a:lnTo>
                    <a:pt x="367" y="84"/>
                  </a:lnTo>
                  <a:lnTo>
                    <a:pt x="480" y="84"/>
                  </a:lnTo>
                  <a:lnTo>
                    <a:pt x="480" y="56"/>
                  </a:lnTo>
                  <a:lnTo>
                    <a:pt x="367" y="56"/>
                  </a:lnTo>
                  <a:close/>
                  <a:moveTo>
                    <a:pt x="508" y="56"/>
                  </a:moveTo>
                  <a:lnTo>
                    <a:pt x="508" y="84"/>
                  </a:lnTo>
                  <a:lnTo>
                    <a:pt x="621" y="84"/>
                  </a:lnTo>
                  <a:lnTo>
                    <a:pt x="621" y="56"/>
                  </a:lnTo>
                  <a:lnTo>
                    <a:pt x="508" y="56"/>
                  </a:lnTo>
                  <a:close/>
                  <a:moveTo>
                    <a:pt x="367" y="112"/>
                  </a:moveTo>
                  <a:lnTo>
                    <a:pt x="367" y="141"/>
                  </a:lnTo>
                  <a:lnTo>
                    <a:pt x="480" y="141"/>
                  </a:lnTo>
                  <a:lnTo>
                    <a:pt x="480" y="112"/>
                  </a:lnTo>
                  <a:lnTo>
                    <a:pt x="367" y="112"/>
                  </a:lnTo>
                  <a:close/>
                  <a:moveTo>
                    <a:pt x="508" y="112"/>
                  </a:moveTo>
                  <a:lnTo>
                    <a:pt x="508" y="141"/>
                  </a:lnTo>
                  <a:lnTo>
                    <a:pt x="621" y="141"/>
                  </a:lnTo>
                  <a:lnTo>
                    <a:pt x="621" y="112"/>
                  </a:lnTo>
                  <a:lnTo>
                    <a:pt x="508" y="112"/>
                  </a:lnTo>
                  <a:close/>
                  <a:moveTo>
                    <a:pt x="367" y="169"/>
                  </a:moveTo>
                  <a:lnTo>
                    <a:pt x="367" y="197"/>
                  </a:lnTo>
                  <a:lnTo>
                    <a:pt x="480" y="197"/>
                  </a:lnTo>
                  <a:lnTo>
                    <a:pt x="480" y="169"/>
                  </a:lnTo>
                  <a:lnTo>
                    <a:pt x="367" y="169"/>
                  </a:lnTo>
                  <a:close/>
                  <a:moveTo>
                    <a:pt x="508" y="169"/>
                  </a:moveTo>
                  <a:lnTo>
                    <a:pt x="508" y="197"/>
                  </a:lnTo>
                  <a:lnTo>
                    <a:pt x="621" y="197"/>
                  </a:lnTo>
                  <a:lnTo>
                    <a:pt x="621" y="169"/>
                  </a:lnTo>
                  <a:lnTo>
                    <a:pt x="508" y="169"/>
                  </a:lnTo>
                  <a:close/>
                  <a:moveTo>
                    <a:pt x="367" y="225"/>
                  </a:moveTo>
                  <a:lnTo>
                    <a:pt x="367" y="254"/>
                  </a:lnTo>
                  <a:lnTo>
                    <a:pt x="480" y="254"/>
                  </a:lnTo>
                  <a:lnTo>
                    <a:pt x="480" y="225"/>
                  </a:lnTo>
                  <a:lnTo>
                    <a:pt x="367" y="225"/>
                  </a:lnTo>
                  <a:close/>
                  <a:moveTo>
                    <a:pt x="508" y="225"/>
                  </a:moveTo>
                  <a:lnTo>
                    <a:pt x="508" y="254"/>
                  </a:lnTo>
                  <a:lnTo>
                    <a:pt x="621" y="254"/>
                  </a:lnTo>
                  <a:lnTo>
                    <a:pt x="621" y="225"/>
                  </a:lnTo>
                  <a:lnTo>
                    <a:pt x="508" y="225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900"/>
            </a:p>
          </p:txBody>
        </p:sp>
        <p:sp>
          <p:nvSpPr>
            <p:cNvPr id="70" name="Circle"/>
            <p:cNvSpPr>
              <a:spLocks noChangeAspect="1" noEditPoints="1"/>
            </p:cNvSpPr>
            <p:nvPr/>
          </p:nvSpPr>
          <p:spPr bwMode="auto">
            <a:xfrm>
              <a:off x="3127689" y="9310369"/>
              <a:ext cx="377825" cy="377825"/>
            </a:xfrm>
            <a:custGeom>
              <a:avLst/>
              <a:gdLst>
                <a:gd name="T0" fmla="*/ 663 w 1327"/>
                <a:gd name="T1" fmla="*/ 0 h 1326"/>
                <a:gd name="T2" fmla="*/ 1327 w 1327"/>
                <a:gd name="T3" fmla="*/ 663 h 1326"/>
                <a:gd name="T4" fmla="*/ 663 w 1327"/>
                <a:gd name="T5" fmla="*/ 1326 h 1326"/>
                <a:gd name="T6" fmla="*/ 0 w 1327"/>
                <a:gd name="T7" fmla="*/ 663 h 1326"/>
                <a:gd name="T8" fmla="*/ 663 w 1327"/>
                <a:gd name="T9" fmla="*/ 0 h 1326"/>
                <a:gd name="T10" fmla="*/ 663 w 1327"/>
                <a:gd name="T11" fmla="*/ 85 h 1326"/>
                <a:gd name="T12" fmla="*/ 85 w 1327"/>
                <a:gd name="T13" fmla="*/ 663 h 1326"/>
                <a:gd name="T14" fmla="*/ 663 w 1327"/>
                <a:gd name="T15" fmla="*/ 1242 h 1326"/>
                <a:gd name="T16" fmla="*/ 1242 w 1327"/>
                <a:gd name="T17" fmla="*/ 663 h 1326"/>
                <a:gd name="T18" fmla="*/ 663 w 1327"/>
                <a:gd name="T19" fmla="*/ 85 h 1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27" h="1326">
                  <a:moveTo>
                    <a:pt x="663" y="0"/>
                  </a:moveTo>
                  <a:cubicBezTo>
                    <a:pt x="1030" y="0"/>
                    <a:pt x="1327" y="297"/>
                    <a:pt x="1327" y="663"/>
                  </a:cubicBezTo>
                  <a:cubicBezTo>
                    <a:pt x="1327" y="1029"/>
                    <a:pt x="1030" y="1326"/>
                    <a:pt x="663" y="1326"/>
                  </a:cubicBezTo>
                  <a:cubicBezTo>
                    <a:pt x="297" y="1326"/>
                    <a:pt x="0" y="1029"/>
                    <a:pt x="0" y="663"/>
                  </a:cubicBezTo>
                  <a:cubicBezTo>
                    <a:pt x="0" y="297"/>
                    <a:pt x="297" y="0"/>
                    <a:pt x="663" y="0"/>
                  </a:cubicBezTo>
                  <a:close/>
                  <a:moveTo>
                    <a:pt x="663" y="85"/>
                  </a:moveTo>
                  <a:cubicBezTo>
                    <a:pt x="344" y="85"/>
                    <a:pt x="85" y="344"/>
                    <a:pt x="85" y="663"/>
                  </a:cubicBezTo>
                  <a:cubicBezTo>
                    <a:pt x="85" y="983"/>
                    <a:pt x="344" y="1242"/>
                    <a:pt x="663" y="1242"/>
                  </a:cubicBezTo>
                  <a:cubicBezTo>
                    <a:pt x="983" y="1242"/>
                    <a:pt x="1242" y="983"/>
                    <a:pt x="1242" y="663"/>
                  </a:cubicBezTo>
                  <a:cubicBezTo>
                    <a:pt x="1242" y="344"/>
                    <a:pt x="983" y="85"/>
                    <a:pt x="663" y="8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900"/>
            </a:p>
          </p:txBody>
        </p:sp>
      </p:grpSp>
    </p:spTree>
    <p:extLst>
      <p:ext uri="{BB962C8B-B14F-4D97-AF65-F5344CB8AC3E}">
        <p14:creationId xmlns:p14="http://schemas.microsoft.com/office/powerpoint/2010/main" val="91146012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Folder Open"/>
          <p:cNvGrpSpPr>
            <a:grpSpLocks noChangeAspect="1"/>
          </p:cNvGrpSpPr>
          <p:nvPr/>
        </p:nvGrpSpPr>
        <p:grpSpPr>
          <a:xfrm>
            <a:off x="2699855" y="2664504"/>
            <a:ext cx="1607326" cy="1607326"/>
            <a:chOff x="6196806" y="1377949"/>
            <a:chExt cx="377825" cy="377825"/>
          </a:xfrm>
          <a:solidFill>
            <a:srgbClr val="FFC000"/>
          </a:solidFill>
        </p:grpSpPr>
        <p:sp>
          <p:nvSpPr>
            <p:cNvPr id="22" name="Folder Open Icon"/>
            <p:cNvSpPr>
              <a:spLocks noChangeAspect="1" noEditPoints="1"/>
            </p:cNvSpPr>
            <p:nvPr/>
          </p:nvSpPr>
          <p:spPr bwMode="auto">
            <a:xfrm>
              <a:off x="6278562" y="1489867"/>
              <a:ext cx="214312" cy="153988"/>
            </a:xfrm>
            <a:custGeom>
              <a:avLst/>
              <a:gdLst>
                <a:gd name="T0" fmla="*/ 103 w 750"/>
                <a:gd name="T1" fmla="*/ 197 h 536"/>
                <a:gd name="T2" fmla="*/ 0 w 750"/>
                <a:gd name="T3" fmla="*/ 438 h 536"/>
                <a:gd name="T4" fmla="*/ 0 w 750"/>
                <a:gd name="T5" fmla="*/ 84 h 536"/>
                <a:gd name="T6" fmla="*/ 282 w 750"/>
                <a:gd name="T7" fmla="*/ 84 h 536"/>
                <a:gd name="T8" fmla="*/ 282 w 750"/>
                <a:gd name="T9" fmla="*/ 56 h 536"/>
                <a:gd name="T10" fmla="*/ 339 w 750"/>
                <a:gd name="T11" fmla="*/ 0 h 536"/>
                <a:gd name="T12" fmla="*/ 536 w 750"/>
                <a:gd name="T13" fmla="*/ 0 h 536"/>
                <a:gd name="T14" fmla="*/ 621 w 750"/>
                <a:gd name="T15" fmla="*/ 84 h 536"/>
                <a:gd name="T16" fmla="*/ 621 w 750"/>
                <a:gd name="T17" fmla="*/ 197 h 536"/>
                <a:gd name="T18" fmla="*/ 103 w 750"/>
                <a:gd name="T19" fmla="*/ 197 h 536"/>
                <a:gd name="T20" fmla="*/ 621 w 750"/>
                <a:gd name="T21" fmla="*/ 536 h 536"/>
                <a:gd name="T22" fmla="*/ 423 w 750"/>
                <a:gd name="T23" fmla="*/ 536 h 536"/>
                <a:gd name="T24" fmla="*/ 0 w 750"/>
                <a:gd name="T25" fmla="*/ 536 h 536"/>
                <a:gd name="T26" fmla="*/ 129 w 750"/>
                <a:gd name="T27" fmla="*/ 225 h 536"/>
                <a:gd name="T28" fmla="*/ 750 w 750"/>
                <a:gd name="T29" fmla="*/ 225 h 536"/>
                <a:gd name="T30" fmla="*/ 621 w 750"/>
                <a:gd name="T31" fmla="*/ 536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50" h="536">
                  <a:moveTo>
                    <a:pt x="103" y="197"/>
                  </a:moveTo>
                  <a:lnTo>
                    <a:pt x="0" y="438"/>
                  </a:lnTo>
                  <a:lnTo>
                    <a:pt x="0" y="84"/>
                  </a:lnTo>
                  <a:lnTo>
                    <a:pt x="282" y="84"/>
                  </a:lnTo>
                  <a:lnTo>
                    <a:pt x="282" y="56"/>
                  </a:lnTo>
                  <a:cubicBezTo>
                    <a:pt x="282" y="25"/>
                    <a:pt x="308" y="0"/>
                    <a:pt x="339" y="0"/>
                  </a:cubicBezTo>
                  <a:lnTo>
                    <a:pt x="536" y="0"/>
                  </a:lnTo>
                  <a:cubicBezTo>
                    <a:pt x="567" y="0"/>
                    <a:pt x="621" y="53"/>
                    <a:pt x="621" y="84"/>
                  </a:cubicBezTo>
                  <a:lnTo>
                    <a:pt x="621" y="197"/>
                  </a:lnTo>
                  <a:lnTo>
                    <a:pt x="103" y="197"/>
                  </a:lnTo>
                  <a:close/>
                  <a:moveTo>
                    <a:pt x="621" y="536"/>
                  </a:moveTo>
                  <a:lnTo>
                    <a:pt x="423" y="536"/>
                  </a:lnTo>
                  <a:lnTo>
                    <a:pt x="0" y="536"/>
                  </a:lnTo>
                  <a:lnTo>
                    <a:pt x="129" y="225"/>
                  </a:lnTo>
                  <a:lnTo>
                    <a:pt x="750" y="225"/>
                  </a:lnTo>
                  <a:lnTo>
                    <a:pt x="621" y="53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900"/>
            </a:p>
          </p:txBody>
        </p:sp>
        <p:sp>
          <p:nvSpPr>
            <p:cNvPr id="23" name="Circle"/>
            <p:cNvSpPr>
              <a:spLocks noChangeAspect="1" noEditPoints="1"/>
            </p:cNvSpPr>
            <p:nvPr/>
          </p:nvSpPr>
          <p:spPr bwMode="auto">
            <a:xfrm>
              <a:off x="6196806" y="1377949"/>
              <a:ext cx="377825" cy="377825"/>
            </a:xfrm>
            <a:custGeom>
              <a:avLst/>
              <a:gdLst>
                <a:gd name="T0" fmla="*/ 663 w 1327"/>
                <a:gd name="T1" fmla="*/ 0 h 1326"/>
                <a:gd name="T2" fmla="*/ 1327 w 1327"/>
                <a:gd name="T3" fmla="*/ 663 h 1326"/>
                <a:gd name="T4" fmla="*/ 663 w 1327"/>
                <a:gd name="T5" fmla="*/ 1326 h 1326"/>
                <a:gd name="T6" fmla="*/ 0 w 1327"/>
                <a:gd name="T7" fmla="*/ 663 h 1326"/>
                <a:gd name="T8" fmla="*/ 663 w 1327"/>
                <a:gd name="T9" fmla="*/ 0 h 1326"/>
                <a:gd name="T10" fmla="*/ 663 w 1327"/>
                <a:gd name="T11" fmla="*/ 85 h 1326"/>
                <a:gd name="T12" fmla="*/ 85 w 1327"/>
                <a:gd name="T13" fmla="*/ 663 h 1326"/>
                <a:gd name="T14" fmla="*/ 663 w 1327"/>
                <a:gd name="T15" fmla="*/ 1242 h 1326"/>
                <a:gd name="T16" fmla="*/ 1242 w 1327"/>
                <a:gd name="T17" fmla="*/ 663 h 1326"/>
                <a:gd name="T18" fmla="*/ 663 w 1327"/>
                <a:gd name="T19" fmla="*/ 85 h 1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27" h="1326">
                  <a:moveTo>
                    <a:pt x="663" y="0"/>
                  </a:moveTo>
                  <a:cubicBezTo>
                    <a:pt x="1030" y="0"/>
                    <a:pt x="1327" y="297"/>
                    <a:pt x="1327" y="663"/>
                  </a:cubicBezTo>
                  <a:cubicBezTo>
                    <a:pt x="1327" y="1029"/>
                    <a:pt x="1030" y="1326"/>
                    <a:pt x="663" y="1326"/>
                  </a:cubicBezTo>
                  <a:cubicBezTo>
                    <a:pt x="297" y="1326"/>
                    <a:pt x="0" y="1029"/>
                    <a:pt x="0" y="663"/>
                  </a:cubicBezTo>
                  <a:cubicBezTo>
                    <a:pt x="0" y="297"/>
                    <a:pt x="297" y="0"/>
                    <a:pt x="663" y="0"/>
                  </a:cubicBezTo>
                  <a:close/>
                  <a:moveTo>
                    <a:pt x="663" y="85"/>
                  </a:moveTo>
                  <a:cubicBezTo>
                    <a:pt x="344" y="85"/>
                    <a:pt x="85" y="344"/>
                    <a:pt x="85" y="663"/>
                  </a:cubicBezTo>
                  <a:cubicBezTo>
                    <a:pt x="85" y="983"/>
                    <a:pt x="344" y="1242"/>
                    <a:pt x="663" y="1242"/>
                  </a:cubicBezTo>
                  <a:cubicBezTo>
                    <a:pt x="983" y="1242"/>
                    <a:pt x="1242" y="983"/>
                    <a:pt x="1242" y="663"/>
                  </a:cubicBezTo>
                  <a:cubicBezTo>
                    <a:pt x="1242" y="344"/>
                    <a:pt x="983" y="85"/>
                    <a:pt x="663" y="8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900"/>
            </a:p>
          </p:txBody>
        </p:sp>
      </p:grp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62880" y="-27384"/>
            <a:ext cx="8229600" cy="734301"/>
          </a:xfrm>
        </p:spPr>
        <p:txBody>
          <a:bodyPr>
            <a:normAutofit/>
          </a:bodyPr>
          <a:lstStyle/>
          <a:p>
            <a:r>
              <a:rPr lang="es-ES" sz="3200" dirty="0" smtClean="0">
                <a:solidFill>
                  <a:srgbClr val="FF0000"/>
                </a:solidFill>
              </a:rPr>
              <a:t>Actividades Extracurriculares</a:t>
            </a:r>
            <a:endParaRPr lang="es-ES" sz="3200" dirty="0">
              <a:solidFill>
                <a:srgbClr val="FF0000"/>
              </a:solidFill>
            </a:endParaRPr>
          </a:p>
        </p:txBody>
      </p:sp>
      <p:grpSp>
        <p:nvGrpSpPr>
          <p:cNvPr id="24" name="Folder Open"/>
          <p:cNvGrpSpPr>
            <a:grpSpLocks noChangeAspect="1"/>
          </p:cNvGrpSpPr>
          <p:nvPr/>
        </p:nvGrpSpPr>
        <p:grpSpPr>
          <a:xfrm>
            <a:off x="4948380" y="1573132"/>
            <a:ext cx="991772" cy="991772"/>
            <a:chOff x="6196806" y="1377949"/>
            <a:chExt cx="377825" cy="377825"/>
          </a:xfrm>
          <a:solidFill>
            <a:srgbClr val="0070C0"/>
          </a:solidFill>
        </p:grpSpPr>
        <p:sp>
          <p:nvSpPr>
            <p:cNvPr id="25" name="Folder Open Icon"/>
            <p:cNvSpPr>
              <a:spLocks noChangeAspect="1" noEditPoints="1"/>
            </p:cNvSpPr>
            <p:nvPr/>
          </p:nvSpPr>
          <p:spPr bwMode="auto">
            <a:xfrm>
              <a:off x="6278562" y="1489867"/>
              <a:ext cx="214312" cy="153988"/>
            </a:xfrm>
            <a:custGeom>
              <a:avLst/>
              <a:gdLst>
                <a:gd name="T0" fmla="*/ 103 w 750"/>
                <a:gd name="T1" fmla="*/ 197 h 536"/>
                <a:gd name="T2" fmla="*/ 0 w 750"/>
                <a:gd name="T3" fmla="*/ 438 h 536"/>
                <a:gd name="T4" fmla="*/ 0 w 750"/>
                <a:gd name="T5" fmla="*/ 84 h 536"/>
                <a:gd name="T6" fmla="*/ 282 w 750"/>
                <a:gd name="T7" fmla="*/ 84 h 536"/>
                <a:gd name="T8" fmla="*/ 282 w 750"/>
                <a:gd name="T9" fmla="*/ 56 h 536"/>
                <a:gd name="T10" fmla="*/ 339 w 750"/>
                <a:gd name="T11" fmla="*/ 0 h 536"/>
                <a:gd name="T12" fmla="*/ 536 w 750"/>
                <a:gd name="T13" fmla="*/ 0 h 536"/>
                <a:gd name="T14" fmla="*/ 621 w 750"/>
                <a:gd name="T15" fmla="*/ 84 h 536"/>
                <a:gd name="T16" fmla="*/ 621 w 750"/>
                <a:gd name="T17" fmla="*/ 197 h 536"/>
                <a:gd name="T18" fmla="*/ 103 w 750"/>
                <a:gd name="T19" fmla="*/ 197 h 536"/>
                <a:gd name="T20" fmla="*/ 621 w 750"/>
                <a:gd name="T21" fmla="*/ 536 h 536"/>
                <a:gd name="T22" fmla="*/ 423 w 750"/>
                <a:gd name="T23" fmla="*/ 536 h 536"/>
                <a:gd name="T24" fmla="*/ 0 w 750"/>
                <a:gd name="T25" fmla="*/ 536 h 536"/>
                <a:gd name="T26" fmla="*/ 129 w 750"/>
                <a:gd name="T27" fmla="*/ 225 h 536"/>
                <a:gd name="T28" fmla="*/ 750 w 750"/>
                <a:gd name="T29" fmla="*/ 225 h 536"/>
                <a:gd name="T30" fmla="*/ 621 w 750"/>
                <a:gd name="T31" fmla="*/ 536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50" h="536">
                  <a:moveTo>
                    <a:pt x="103" y="197"/>
                  </a:moveTo>
                  <a:lnTo>
                    <a:pt x="0" y="438"/>
                  </a:lnTo>
                  <a:lnTo>
                    <a:pt x="0" y="84"/>
                  </a:lnTo>
                  <a:lnTo>
                    <a:pt x="282" y="84"/>
                  </a:lnTo>
                  <a:lnTo>
                    <a:pt x="282" y="56"/>
                  </a:lnTo>
                  <a:cubicBezTo>
                    <a:pt x="282" y="25"/>
                    <a:pt x="308" y="0"/>
                    <a:pt x="339" y="0"/>
                  </a:cubicBezTo>
                  <a:lnTo>
                    <a:pt x="536" y="0"/>
                  </a:lnTo>
                  <a:cubicBezTo>
                    <a:pt x="567" y="0"/>
                    <a:pt x="621" y="53"/>
                    <a:pt x="621" y="84"/>
                  </a:cubicBezTo>
                  <a:lnTo>
                    <a:pt x="621" y="197"/>
                  </a:lnTo>
                  <a:lnTo>
                    <a:pt x="103" y="197"/>
                  </a:lnTo>
                  <a:close/>
                  <a:moveTo>
                    <a:pt x="621" y="536"/>
                  </a:moveTo>
                  <a:lnTo>
                    <a:pt x="423" y="536"/>
                  </a:lnTo>
                  <a:lnTo>
                    <a:pt x="0" y="536"/>
                  </a:lnTo>
                  <a:lnTo>
                    <a:pt x="129" y="225"/>
                  </a:lnTo>
                  <a:lnTo>
                    <a:pt x="750" y="225"/>
                  </a:lnTo>
                  <a:lnTo>
                    <a:pt x="621" y="53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900"/>
            </a:p>
          </p:txBody>
        </p:sp>
        <p:sp>
          <p:nvSpPr>
            <p:cNvPr id="26" name="Circle"/>
            <p:cNvSpPr>
              <a:spLocks noChangeAspect="1" noEditPoints="1"/>
            </p:cNvSpPr>
            <p:nvPr/>
          </p:nvSpPr>
          <p:spPr bwMode="auto">
            <a:xfrm>
              <a:off x="6196806" y="1377949"/>
              <a:ext cx="377825" cy="377825"/>
            </a:xfrm>
            <a:custGeom>
              <a:avLst/>
              <a:gdLst>
                <a:gd name="T0" fmla="*/ 663 w 1327"/>
                <a:gd name="T1" fmla="*/ 0 h 1326"/>
                <a:gd name="T2" fmla="*/ 1327 w 1327"/>
                <a:gd name="T3" fmla="*/ 663 h 1326"/>
                <a:gd name="T4" fmla="*/ 663 w 1327"/>
                <a:gd name="T5" fmla="*/ 1326 h 1326"/>
                <a:gd name="T6" fmla="*/ 0 w 1327"/>
                <a:gd name="T7" fmla="*/ 663 h 1326"/>
                <a:gd name="T8" fmla="*/ 663 w 1327"/>
                <a:gd name="T9" fmla="*/ 0 h 1326"/>
                <a:gd name="T10" fmla="*/ 663 w 1327"/>
                <a:gd name="T11" fmla="*/ 85 h 1326"/>
                <a:gd name="T12" fmla="*/ 85 w 1327"/>
                <a:gd name="T13" fmla="*/ 663 h 1326"/>
                <a:gd name="T14" fmla="*/ 663 w 1327"/>
                <a:gd name="T15" fmla="*/ 1242 h 1326"/>
                <a:gd name="T16" fmla="*/ 1242 w 1327"/>
                <a:gd name="T17" fmla="*/ 663 h 1326"/>
                <a:gd name="T18" fmla="*/ 663 w 1327"/>
                <a:gd name="T19" fmla="*/ 85 h 1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27" h="1326">
                  <a:moveTo>
                    <a:pt x="663" y="0"/>
                  </a:moveTo>
                  <a:cubicBezTo>
                    <a:pt x="1030" y="0"/>
                    <a:pt x="1327" y="297"/>
                    <a:pt x="1327" y="663"/>
                  </a:cubicBezTo>
                  <a:cubicBezTo>
                    <a:pt x="1327" y="1029"/>
                    <a:pt x="1030" y="1326"/>
                    <a:pt x="663" y="1326"/>
                  </a:cubicBezTo>
                  <a:cubicBezTo>
                    <a:pt x="297" y="1326"/>
                    <a:pt x="0" y="1029"/>
                    <a:pt x="0" y="663"/>
                  </a:cubicBezTo>
                  <a:cubicBezTo>
                    <a:pt x="0" y="297"/>
                    <a:pt x="297" y="0"/>
                    <a:pt x="663" y="0"/>
                  </a:cubicBezTo>
                  <a:close/>
                  <a:moveTo>
                    <a:pt x="663" y="85"/>
                  </a:moveTo>
                  <a:cubicBezTo>
                    <a:pt x="344" y="85"/>
                    <a:pt x="85" y="344"/>
                    <a:pt x="85" y="663"/>
                  </a:cubicBezTo>
                  <a:cubicBezTo>
                    <a:pt x="85" y="983"/>
                    <a:pt x="344" y="1242"/>
                    <a:pt x="663" y="1242"/>
                  </a:cubicBezTo>
                  <a:cubicBezTo>
                    <a:pt x="983" y="1242"/>
                    <a:pt x="1242" y="983"/>
                    <a:pt x="1242" y="663"/>
                  </a:cubicBezTo>
                  <a:cubicBezTo>
                    <a:pt x="1242" y="344"/>
                    <a:pt x="983" y="85"/>
                    <a:pt x="663" y="8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900"/>
            </a:p>
          </p:txBody>
        </p:sp>
      </p:grpSp>
      <p:sp>
        <p:nvSpPr>
          <p:cNvPr id="97" name="Título 1"/>
          <p:cNvSpPr txBox="1">
            <a:spLocks/>
          </p:cNvSpPr>
          <p:nvPr/>
        </p:nvSpPr>
        <p:spPr>
          <a:xfrm>
            <a:off x="2483768" y="4407693"/>
            <a:ext cx="205094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SV" sz="2400" b="1" dirty="0">
                <a:solidFill>
                  <a:srgbClr val="FFC000"/>
                </a:solidFill>
              </a:rPr>
              <a:t>El sentido social de los  impuestos y la importancia de solicitar facturas y tiquetes</a:t>
            </a:r>
            <a:endParaRPr lang="es-ES" sz="2400" b="1" dirty="0">
              <a:solidFill>
                <a:srgbClr val="FFC000"/>
              </a:solidFill>
            </a:endParaRPr>
          </a:p>
        </p:txBody>
      </p:sp>
      <p:sp>
        <p:nvSpPr>
          <p:cNvPr id="98" name="Título 1"/>
          <p:cNvSpPr txBox="1">
            <a:spLocks/>
          </p:cNvSpPr>
          <p:nvPr/>
        </p:nvSpPr>
        <p:spPr>
          <a:xfrm>
            <a:off x="4399490" y="1087431"/>
            <a:ext cx="2116726" cy="4794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400" b="1" dirty="0" smtClean="0">
                <a:solidFill>
                  <a:srgbClr val="0070C0"/>
                </a:solidFill>
              </a:rPr>
              <a:t>Estudiantes</a:t>
            </a:r>
            <a:endParaRPr lang="es-ES" sz="2400" b="1" dirty="0">
              <a:solidFill>
                <a:srgbClr val="0070C0"/>
              </a:solidFill>
            </a:endParaRPr>
          </a:p>
        </p:txBody>
      </p:sp>
      <p:sp>
        <p:nvSpPr>
          <p:cNvPr id="99" name="Título 1"/>
          <p:cNvSpPr txBox="1">
            <a:spLocks/>
          </p:cNvSpPr>
          <p:nvPr/>
        </p:nvSpPr>
        <p:spPr>
          <a:xfrm>
            <a:off x="6318933" y="1698305"/>
            <a:ext cx="2116726" cy="4794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000" b="1" dirty="0" smtClean="0">
                <a:solidFill>
                  <a:srgbClr val="0070C0"/>
                </a:solidFill>
              </a:rPr>
              <a:t>Forman </a:t>
            </a:r>
            <a:r>
              <a:rPr lang="es-ES" sz="2000" b="1" dirty="0">
                <a:solidFill>
                  <a:srgbClr val="0070C0"/>
                </a:solidFill>
              </a:rPr>
              <a:t>equipos de difusión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4108" y="1758213"/>
            <a:ext cx="3590365" cy="3590365"/>
          </a:xfrm>
          <a:prstGeom prst="rect">
            <a:avLst/>
          </a:prstGeom>
        </p:spPr>
      </p:pic>
      <p:grpSp>
        <p:nvGrpSpPr>
          <p:cNvPr id="51" name="Arrow Up"/>
          <p:cNvGrpSpPr>
            <a:grpSpLocks noChangeAspect="1"/>
          </p:cNvGrpSpPr>
          <p:nvPr/>
        </p:nvGrpSpPr>
        <p:grpSpPr>
          <a:xfrm rot="2555493">
            <a:off x="4476200" y="2426895"/>
            <a:ext cx="377825" cy="377825"/>
            <a:chOff x="5801676" y="4756945"/>
            <a:chExt cx="377825" cy="377825"/>
          </a:xfrm>
        </p:grpSpPr>
        <p:sp>
          <p:nvSpPr>
            <p:cNvPr id="52" name="Arrow Up Icon"/>
            <p:cNvSpPr>
              <a:spLocks noChangeAspect="1"/>
            </p:cNvSpPr>
            <p:nvPr/>
          </p:nvSpPr>
          <p:spPr bwMode="auto">
            <a:xfrm>
              <a:off x="5917563" y="4845051"/>
              <a:ext cx="146050" cy="201613"/>
            </a:xfrm>
            <a:custGeom>
              <a:avLst/>
              <a:gdLst>
                <a:gd name="T0" fmla="*/ 36 w 92"/>
                <a:gd name="T1" fmla="*/ 127 h 127"/>
                <a:gd name="T2" fmla="*/ 56 w 92"/>
                <a:gd name="T3" fmla="*/ 127 h 127"/>
                <a:gd name="T4" fmla="*/ 56 w 92"/>
                <a:gd name="T5" fmla="*/ 45 h 127"/>
                <a:gd name="T6" fmla="*/ 92 w 92"/>
                <a:gd name="T7" fmla="*/ 81 h 127"/>
                <a:gd name="T8" fmla="*/ 92 w 92"/>
                <a:gd name="T9" fmla="*/ 48 h 127"/>
                <a:gd name="T10" fmla="*/ 46 w 92"/>
                <a:gd name="T11" fmla="*/ 0 h 127"/>
                <a:gd name="T12" fmla="*/ 0 w 92"/>
                <a:gd name="T13" fmla="*/ 48 h 127"/>
                <a:gd name="T14" fmla="*/ 0 w 92"/>
                <a:gd name="T15" fmla="*/ 81 h 127"/>
                <a:gd name="T16" fmla="*/ 36 w 92"/>
                <a:gd name="T17" fmla="*/ 45 h 127"/>
                <a:gd name="T18" fmla="*/ 36 w 92"/>
                <a:gd name="T19" fmla="*/ 127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2" h="127">
                  <a:moveTo>
                    <a:pt x="36" y="127"/>
                  </a:moveTo>
                  <a:lnTo>
                    <a:pt x="56" y="127"/>
                  </a:lnTo>
                  <a:lnTo>
                    <a:pt x="56" y="45"/>
                  </a:lnTo>
                  <a:lnTo>
                    <a:pt x="92" y="81"/>
                  </a:lnTo>
                  <a:lnTo>
                    <a:pt x="92" y="48"/>
                  </a:lnTo>
                  <a:lnTo>
                    <a:pt x="46" y="0"/>
                  </a:lnTo>
                  <a:lnTo>
                    <a:pt x="0" y="48"/>
                  </a:lnTo>
                  <a:lnTo>
                    <a:pt x="0" y="81"/>
                  </a:lnTo>
                  <a:lnTo>
                    <a:pt x="36" y="45"/>
                  </a:lnTo>
                  <a:lnTo>
                    <a:pt x="36" y="127"/>
                  </a:lnTo>
                  <a:close/>
                </a:path>
              </a:pathLst>
            </a:custGeom>
            <a:solidFill>
              <a:srgbClr val="26262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900"/>
            </a:p>
          </p:txBody>
        </p:sp>
        <p:sp>
          <p:nvSpPr>
            <p:cNvPr id="53" name="Circle"/>
            <p:cNvSpPr>
              <a:spLocks noChangeAspect="1" noEditPoints="1"/>
            </p:cNvSpPr>
            <p:nvPr/>
          </p:nvSpPr>
          <p:spPr bwMode="auto">
            <a:xfrm>
              <a:off x="5801676" y="4756945"/>
              <a:ext cx="377825" cy="377825"/>
            </a:xfrm>
            <a:custGeom>
              <a:avLst/>
              <a:gdLst>
                <a:gd name="T0" fmla="*/ 663 w 1327"/>
                <a:gd name="T1" fmla="*/ 0 h 1326"/>
                <a:gd name="T2" fmla="*/ 1327 w 1327"/>
                <a:gd name="T3" fmla="*/ 663 h 1326"/>
                <a:gd name="T4" fmla="*/ 663 w 1327"/>
                <a:gd name="T5" fmla="*/ 1326 h 1326"/>
                <a:gd name="T6" fmla="*/ 0 w 1327"/>
                <a:gd name="T7" fmla="*/ 663 h 1326"/>
                <a:gd name="T8" fmla="*/ 663 w 1327"/>
                <a:gd name="T9" fmla="*/ 0 h 1326"/>
                <a:gd name="T10" fmla="*/ 663 w 1327"/>
                <a:gd name="T11" fmla="*/ 85 h 1326"/>
                <a:gd name="T12" fmla="*/ 85 w 1327"/>
                <a:gd name="T13" fmla="*/ 663 h 1326"/>
                <a:gd name="T14" fmla="*/ 663 w 1327"/>
                <a:gd name="T15" fmla="*/ 1242 h 1326"/>
                <a:gd name="T16" fmla="*/ 1242 w 1327"/>
                <a:gd name="T17" fmla="*/ 663 h 1326"/>
                <a:gd name="T18" fmla="*/ 663 w 1327"/>
                <a:gd name="T19" fmla="*/ 85 h 1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27" h="1326">
                  <a:moveTo>
                    <a:pt x="663" y="0"/>
                  </a:moveTo>
                  <a:cubicBezTo>
                    <a:pt x="1030" y="0"/>
                    <a:pt x="1327" y="297"/>
                    <a:pt x="1327" y="663"/>
                  </a:cubicBezTo>
                  <a:cubicBezTo>
                    <a:pt x="1327" y="1029"/>
                    <a:pt x="1030" y="1326"/>
                    <a:pt x="663" y="1326"/>
                  </a:cubicBezTo>
                  <a:cubicBezTo>
                    <a:pt x="297" y="1326"/>
                    <a:pt x="0" y="1029"/>
                    <a:pt x="0" y="663"/>
                  </a:cubicBezTo>
                  <a:cubicBezTo>
                    <a:pt x="0" y="297"/>
                    <a:pt x="297" y="0"/>
                    <a:pt x="663" y="0"/>
                  </a:cubicBezTo>
                  <a:close/>
                  <a:moveTo>
                    <a:pt x="663" y="85"/>
                  </a:moveTo>
                  <a:cubicBezTo>
                    <a:pt x="344" y="85"/>
                    <a:pt x="85" y="344"/>
                    <a:pt x="85" y="663"/>
                  </a:cubicBezTo>
                  <a:cubicBezTo>
                    <a:pt x="85" y="983"/>
                    <a:pt x="344" y="1242"/>
                    <a:pt x="663" y="1242"/>
                  </a:cubicBezTo>
                  <a:cubicBezTo>
                    <a:pt x="983" y="1242"/>
                    <a:pt x="1242" y="983"/>
                    <a:pt x="1242" y="663"/>
                  </a:cubicBezTo>
                  <a:cubicBezTo>
                    <a:pt x="1242" y="344"/>
                    <a:pt x="983" y="85"/>
                    <a:pt x="663" y="85"/>
                  </a:cubicBezTo>
                  <a:close/>
                </a:path>
              </a:pathLst>
            </a:custGeom>
            <a:solidFill>
              <a:srgbClr val="262626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900"/>
            </a:p>
          </p:txBody>
        </p:sp>
      </p:grpSp>
      <p:grpSp>
        <p:nvGrpSpPr>
          <p:cNvPr id="57" name="Arrow Up"/>
          <p:cNvGrpSpPr>
            <a:grpSpLocks noChangeAspect="1"/>
          </p:cNvGrpSpPr>
          <p:nvPr/>
        </p:nvGrpSpPr>
        <p:grpSpPr>
          <a:xfrm rot="7637287">
            <a:off x="4476178" y="4077673"/>
            <a:ext cx="377825" cy="377825"/>
            <a:chOff x="5801676" y="4756945"/>
            <a:chExt cx="377825" cy="377825"/>
          </a:xfrm>
        </p:grpSpPr>
        <p:sp>
          <p:nvSpPr>
            <p:cNvPr id="58" name="Arrow Up Icon"/>
            <p:cNvSpPr>
              <a:spLocks noChangeAspect="1"/>
            </p:cNvSpPr>
            <p:nvPr/>
          </p:nvSpPr>
          <p:spPr bwMode="auto">
            <a:xfrm>
              <a:off x="5917563" y="4845051"/>
              <a:ext cx="146050" cy="201613"/>
            </a:xfrm>
            <a:custGeom>
              <a:avLst/>
              <a:gdLst>
                <a:gd name="T0" fmla="*/ 36 w 92"/>
                <a:gd name="T1" fmla="*/ 127 h 127"/>
                <a:gd name="T2" fmla="*/ 56 w 92"/>
                <a:gd name="T3" fmla="*/ 127 h 127"/>
                <a:gd name="T4" fmla="*/ 56 w 92"/>
                <a:gd name="T5" fmla="*/ 45 h 127"/>
                <a:gd name="T6" fmla="*/ 92 w 92"/>
                <a:gd name="T7" fmla="*/ 81 h 127"/>
                <a:gd name="T8" fmla="*/ 92 w 92"/>
                <a:gd name="T9" fmla="*/ 48 h 127"/>
                <a:gd name="T10" fmla="*/ 46 w 92"/>
                <a:gd name="T11" fmla="*/ 0 h 127"/>
                <a:gd name="T12" fmla="*/ 0 w 92"/>
                <a:gd name="T13" fmla="*/ 48 h 127"/>
                <a:gd name="T14" fmla="*/ 0 w 92"/>
                <a:gd name="T15" fmla="*/ 81 h 127"/>
                <a:gd name="T16" fmla="*/ 36 w 92"/>
                <a:gd name="T17" fmla="*/ 45 h 127"/>
                <a:gd name="T18" fmla="*/ 36 w 92"/>
                <a:gd name="T19" fmla="*/ 127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2" h="127">
                  <a:moveTo>
                    <a:pt x="36" y="127"/>
                  </a:moveTo>
                  <a:lnTo>
                    <a:pt x="56" y="127"/>
                  </a:lnTo>
                  <a:lnTo>
                    <a:pt x="56" y="45"/>
                  </a:lnTo>
                  <a:lnTo>
                    <a:pt x="92" y="81"/>
                  </a:lnTo>
                  <a:lnTo>
                    <a:pt x="92" y="48"/>
                  </a:lnTo>
                  <a:lnTo>
                    <a:pt x="46" y="0"/>
                  </a:lnTo>
                  <a:lnTo>
                    <a:pt x="0" y="48"/>
                  </a:lnTo>
                  <a:lnTo>
                    <a:pt x="0" y="81"/>
                  </a:lnTo>
                  <a:lnTo>
                    <a:pt x="36" y="45"/>
                  </a:lnTo>
                  <a:lnTo>
                    <a:pt x="36" y="127"/>
                  </a:lnTo>
                  <a:close/>
                </a:path>
              </a:pathLst>
            </a:custGeom>
            <a:solidFill>
              <a:srgbClr val="262626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900"/>
            </a:p>
          </p:txBody>
        </p:sp>
        <p:sp>
          <p:nvSpPr>
            <p:cNvPr id="59" name="Circle"/>
            <p:cNvSpPr>
              <a:spLocks noChangeAspect="1" noEditPoints="1"/>
            </p:cNvSpPr>
            <p:nvPr/>
          </p:nvSpPr>
          <p:spPr bwMode="auto">
            <a:xfrm>
              <a:off x="5801676" y="4756945"/>
              <a:ext cx="377825" cy="377825"/>
            </a:xfrm>
            <a:custGeom>
              <a:avLst/>
              <a:gdLst>
                <a:gd name="T0" fmla="*/ 663 w 1327"/>
                <a:gd name="T1" fmla="*/ 0 h 1326"/>
                <a:gd name="T2" fmla="*/ 1327 w 1327"/>
                <a:gd name="T3" fmla="*/ 663 h 1326"/>
                <a:gd name="T4" fmla="*/ 663 w 1327"/>
                <a:gd name="T5" fmla="*/ 1326 h 1326"/>
                <a:gd name="T6" fmla="*/ 0 w 1327"/>
                <a:gd name="T7" fmla="*/ 663 h 1326"/>
                <a:gd name="T8" fmla="*/ 663 w 1327"/>
                <a:gd name="T9" fmla="*/ 0 h 1326"/>
                <a:gd name="T10" fmla="*/ 663 w 1327"/>
                <a:gd name="T11" fmla="*/ 85 h 1326"/>
                <a:gd name="T12" fmla="*/ 85 w 1327"/>
                <a:gd name="T13" fmla="*/ 663 h 1326"/>
                <a:gd name="T14" fmla="*/ 663 w 1327"/>
                <a:gd name="T15" fmla="*/ 1242 h 1326"/>
                <a:gd name="T16" fmla="*/ 1242 w 1327"/>
                <a:gd name="T17" fmla="*/ 663 h 1326"/>
                <a:gd name="T18" fmla="*/ 663 w 1327"/>
                <a:gd name="T19" fmla="*/ 85 h 1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27" h="1326">
                  <a:moveTo>
                    <a:pt x="663" y="0"/>
                  </a:moveTo>
                  <a:cubicBezTo>
                    <a:pt x="1030" y="0"/>
                    <a:pt x="1327" y="297"/>
                    <a:pt x="1327" y="663"/>
                  </a:cubicBezTo>
                  <a:cubicBezTo>
                    <a:pt x="1327" y="1029"/>
                    <a:pt x="1030" y="1326"/>
                    <a:pt x="663" y="1326"/>
                  </a:cubicBezTo>
                  <a:cubicBezTo>
                    <a:pt x="297" y="1326"/>
                    <a:pt x="0" y="1029"/>
                    <a:pt x="0" y="663"/>
                  </a:cubicBezTo>
                  <a:cubicBezTo>
                    <a:pt x="0" y="297"/>
                    <a:pt x="297" y="0"/>
                    <a:pt x="663" y="0"/>
                  </a:cubicBezTo>
                  <a:close/>
                  <a:moveTo>
                    <a:pt x="663" y="85"/>
                  </a:moveTo>
                  <a:cubicBezTo>
                    <a:pt x="344" y="85"/>
                    <a:pt x="85" y="344"/>
                    <a:pt x="85" y="663"/>
                  </a:cubicBezTo>
                  <a:cubicBezTo>
                    <a:pt x="85" y="983"/>
                    <a:pt x="344" y="1242"/>
                    <a:pt x="663" y="1242"/>
                  </a:cubicBezTo>
                  <a:cubicBezTo>
                    <a:pt x="983" y="1242"/>
                    <a:pt x="1242" y="983"/>
                    <a:pt x="1242" y="663"/>
                  </a:cubicBezTo>
                  <a:cubicBezTo>
                    <a:pt x="1242" y="344"/>
                    <a:pt x="983" y="85"/>
                    <a:pt x="663" y="85"/>
                  </a:cubicBezTo>
                  <a:close/>
                </a:path>
              </a:pathLst>
            </a:custGeom>
            <a:solidFill>
              <a:srgbClr val="262626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900"/>
            </a:p>
          </p:txBody>
        </p:sp>
      </p:grpSp>
      <p:sp>
        <p:nvSpPr>
          <p:cNvPr id="105" name="Hand"/>
          <p:cNvSpPr>
            <a:spLocks noChangeAspect="1"/>
          </p:cNvSpPr>
          <p:nvPr/>
        </p:nvSpPr>
        <p:spPr bwMode="auto">
          <a:xfrm>
            <a:off x="1248304" y="4293656"/>
            <a:ext cx="1248581" cy="1828652"/>
          </a:xfrm>
          <a:custGeom>
            <a:avLst/>
            <a:gdLst>
              <a:gd name="T0" fmla="*/ 2092 w 2115"/>
              <a:gd name="T1" fmla="*/ 3071 h 3071"/>
              <a:gd name="T2" fmla="*/ 1956 w 2115"/>
              <a:gd name="T3" fmla="*/ 2600 h 3071"/>
              <a:gd name="T4" fmla="*/ 1769 w 2115"/>
              <a:gd name="T5" fmla="*/ 1058 h 3071"/>
              <a:gd name="T6" fmla="*/ 1684 w 2115"/>
              <a:gd name="T7" fmla="*/ 954 h 3071"/>
              <a:gd name="T8" fmla="*/ 1491 w 2115"/>
              <a:gd name="T9" fmla="*/ 979 h 3071"/>
              <a:gd name="T10" fmla="*/ 1467 w 2115"/>
              <a:gd name="T11" fmla="*/ 1108 h 3071"/>
              <a:gd name="T12" fmla="*/ 1333 w 2115"/>
              <a:gd name="T13" fmla="*/ 866 h 3071"/>
              <a:gd name="T14" fmla="*/ 1127 w 2115"/>
              <a:gd name="T15" fmla="*/ 915 h 3071"/>
              <a:gd name="T16" fmla="*/ 1154 w 2115"/>
              <a:gd name="T17" fmla="*/ 1178 h 3071"/>
              <a:gd name="T18" fmla="*/ 1026 w 2115"/>
              <a:gd name="T19" fmla="*/ 902 h 3071"/>
              <a:gd name="T20" fmla="*/ 800 w 2115"/>
              <a:gd name="T21" fmla="*/ 960 h 3071"/>
              <a:gd name="T22" fmla="*/ 796 w 2115"/>
              <a:gd name="T23" fmla="*/ 1234 h 3071"/>
              <a:gd name="T24" fmla="*/ 414 w 2115"/>
              <a:gd name="T25" fmla="*/ 171 h 3071"/>
              <a:gd name="T26" fmla="*/ 157 w 2115"/>
              <a:gd name="T27" fmla="*/ 233 h 3071"/>
              <a:gd name="T28" fmla="*/ 585 w 2115"/>
              <a:gd name="T29" fmla="*/ 1844 h 3071"/>
              <a:gd name="T30" fmla="*/ 235 w 2115"/>
              <a:gd name="T31" fmla="*/ 1210 h 3071"/>
              <a:gd name="T32" fmla="*/ 50 w 2115"/>
              <a:gd name="T33" fmla="*/ 1337 h 3071"/>
              <a:gd name="T34" fmla="*/ 308 w 2115"/>
              <a:gd name="T35" fmla="*/ 2035 h 3071"/>
              <a:gd name="T36" fmla="*/ 1084 w 2115"/>
              <a:gd name="T37" fmla="*/ 2887 h 3071"/>
              <a:gd name="T38" fmla="*/ 1144 w 2115"/>
              <a:gd name="T39" fmla="*/ 3071 h 30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115" h="3071">
                <a:moveTo>
                  <a:pt x="2092" y="3071"/>
                </a:moveTo>
                <a:cubicBezTo>
                  <a:pt x="2019" y="2907"/>
                  <a:pt x="1989" y="2750"/>
                  <a:pt x="1956" y="2600"/>
                </a:cubicBezTo>
                <a:cubicBezTo>
                  <a:pt x="2115" y="2300"/>
                  <a:pt x="2038" y="1756"/>
                  <a:pt x="1769" y="1058"/>
                </a:cubicBezTo>
                <a:cubicBezTo>
                  <a:pt x="1753" y="1015"/>
                  <a:pt x="1717" y="978"/>
                  <a:pt x="1684" y="954"/>
                </a:cubicBezTo>
                <a:cubicBezTo>
                  <a:pt x="1619" y="907"/>
                  <a:pt x="1526" y="921"/>
                  <a:pt x="1491" y="979"/>
                </a:cubicBezTo>
                <a:cubicBezTo>
                  <a:pt x="1473" y="1009"/>
                  <a:pt x="1480" y="1045"/>
                  <a:pt x="1467" y="1108"/>
                </a:cubicBezTo>
                <a:cubicBezTo>
                  <a:pt x="1457" y="1007"/>
                  <a:pt x="1407" y="906"/>
                  <a:pt x="1333" y="866"/>
                </a:cubicBezTo>
                <a:cubicBezTo>
                  <a:pt x="1264" y="829"/>
                  <a:pt x="1169" y="852"/>
                  <a:pt x="1127" y="915"/>
                </a:cubicBezTo>
                <a:cubicBezTo>
                  <a:pt x="1095" y="963"/>
                  <a:pt x="1124" y="1059"/>
                  <a:pt x="1154" y="1178"/>
                </a:cubicBezTo>
                <a:cubicBezTo>
                  <a:pt x="1137" y="1071"/>
                  <a:pt x="1094" y="946"/>
                  <a:pt x="1026" y="902"/>
                </a:cubicBezTo>
                <a:cubicBezTo>
                  <a:pt x="945" y="849"/>
                  <a:pt x="826" y="880"/>
                  <a:pt x="800" y="960"/>
                </a:cubicBezTo>
                <a:cubicBezTo>
                  <a:pt x="781" y="1018"/>
                  <a:pt x="777" y="1111"/>
                  <a:pt x="796" y="1234"/>
                </a:cubicBezTo>
                <a:cubicBezTo>
                  <a:pt x="589" y="646"/>
                  <a:pt x="471" y="232"/>
                  <a:pt x="414" y="171"/>
                </a:cubicBezTo>
                <a:cubicBezTo>
                  <a:pt x="253" y="0"/>
                  <a:pt x="168" y="177"/>
                  <a:pt x="157" y="233"/>
                </a:cubicBezTo>
                <a:cubicBezTo>
                  <a:pt x="141" y="313"/>
                  <a:pt x="465" y="1338"/>
                  <a:pt x="585" y="1844"/>
                </a:cubicBezTo>
                <a:cubicBezTo>
                  <a:pt x="433" y="1600"/>
                  <a:pt x="295" y="1265"/>
                  <a:pt x="235" y="1210"/>
                </a:cubicBezTo>
                <a:cubicBezTo>
                  <a:pt x="178" y="1158"/>
                  <a:pt x="0" y="1108"/>
                  <a:pt x="50" y="1337"/>
                </a:cubicBezTo>
                <a:cubicBezTo>
                  <a:pt x="82" y="1485"/>
                  <a:pt x="188" y="1677"/>
                  <a:pt x="308" y="2035"/>
                </a:cubicBezTo>
                <a:cubicBezTo>
                  <a:pt x="499" y="2345"/>
                  <a:pt x="719" y="2644"/>
                  <a:pt x="1084" y="2887"/>
                </a:cubicBezTo>
                <a:cubicBezTo>
                  <a:pt x="1110" y="2951"/>
                  <a:pt x="1131" y="3007"/>
                  <a:pt x="1144" y="3071"/>
                </a:cubicBezTo>
              </a:path>
            </a:pathLst>
          </a:custGeom>
          <a:solidFill>
            <a:srgbClr val="FFFFFF"/>
          </a:solidFill>
          <a:ln w="6" cap="flat">
            <a:solidFill>
              <a:srgbClr val="000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en-US" sz="900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72" name="Título 1"/>
          <p:cNvSpPr txBox="1">
            <a:spLocks/>
          </p:cNvSpPr>
          <p:nvPr/>
        </p:nvSpPr>
        <p:spPr>
          <a:xfrm>
            <a:off x="2699792" y="2179845"/>
            <a:ext cx="1512168" cy="3850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SV" sz="2400" b="1" dirty="0" smtClean="0">
                <a:solidFill>
                  <a:srgbClr val="FFC000"/>
                </a:solidFill>
              </a:rPr>
              <a:t>Docente </a:t>
            </a:r>
            <a:endParaRPr lang="es-ES" sz="2400" b="1" dirty="0">
              <a:solidFill>
                <a:srgbClr val="FFC000"/>
              </a:solidFill>
            </a:endParaRPr>
          </a:p>
        </p:txBody>
      </p:sp>
      <p:sp>
        <p:nvSpPr>
          <p:cNvPr id="73" name="Título 1"/>
          <p:cNvSpPr txBox="1">
            <a:spLocks/>
          </p:cNvSpPr>
          <p:nvPr/>
        </p:nvSpPr>
        <p:spPr>
          <a:xfrm>
            <a:off x="6318933" y="4147414"/>
            <a:ext cx="2116726" cy="13698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SV" sz="2000" b="1" dirty="0" smtClean="0">
                <a:solidFill>
                  <a:srgbClr val="0070C0"/>
                </a:solidFill>
              </a:rPr>
              <a:t>Replicar </a:t>
            </a:r>
            <a:r>
              <a:rPr lang="es-SV" sz="2000" b="1" dirty="0">
                <a:solidFill>
                  <a:srgbClr val="0070C0"/>
                </a:solidFill>
              </a:rPr>
              <a:t>la importancia de los impuestos y d</a:t>
            </a:r>
            <a:r>
              <a:rPr lang="es-SV" sz="2000" b="1" dirty="0" smtClean="0">
                <a:solidFill>
                  <a:srgbClr val="0070C0"/>
                </a:solidFill>
              </a:rPr>
              <a:t>e </a:t>
            </a:r>
            <a:r>
              <a:rPr lang="es-SV" sz="2000" b="1" dirty="0">
                <a:solidFill>
                  <a:srgbClr val="0070C0"/>
                </a:solidFill>
              </a:rPr>
              <a:t>exigir facturas o tiquetes</a:t>
            </a:r>
            <a:endParaRPr lang="es-ES" sz="2000" b="1" dirty="0">
              <a:solidFill>
                <a:srgbClr val="0070C0"/>
              </a:solidFill>
            </a:endParaRPr>
          </a:p>
        </p:txBody>
      </p:sp>
      <p:grpSp>
        <p:nvGrpSpPr>
          <p:cNvPr id="74" name="Folder Open"/>
          <p:cNvGrpSpPr>
            <a:grpSpLocks noChangeAspect="1"/>
          </p:cNvGrpSpPr>
          <p:nvPr/>
        </p:nvGrpSpPr>
        <p:grpSpPr>
          <a:xfrm>
            <a:off x="4954058" y="4293656"/>
            <a:ext cx="991772" cy="991772"/>
            <a:chOff x="6196806" y="1377949"/>
            <a:chExt cx="377825" cy="377825"/>
          </a:xfrm>
          <a:solidFill>
            <a:srgbClr val="0070C0"/>
          </a:solidFill>
        </p:grpSpPr>
        <p:sp>
          <p:nvSpPr>
            <p:cNvPr id="75" name="Folder Open Icon"/>
            <p:cNvSpPr>
              <a:spLocks noChangeAspect="1" noEditPoints="1"/>
            </p:cNvSpPr>
            <p:nvPr/>
          </p:nvSpPr>
          <p:spPr bwMode="auto">
            <a:xfrm>
              <a:off x="6278562" y="1489867"/>
              <a:ext cx="214312" cy="153988"/>
            </a:xfrm>
            <a:custGeom>
              <a:avLst/>
              <a:gdLst>
                <a:gd name="T0" fmla="*/ 103 w 750"/>
                <a:gd name="T1" fmla="*/ 197 h 536"/>
                <a:gd name="T2" fmla="*/ 0 w 750"/>
                <a:gd name="T3" fmla="*/ 438 h 536"/>
                <a:gd name="T4" fmla="*/ 0 w 750"/>
                <a:gd name="T5" fmla="*/ 84 h 536"/>
                <a:gd name="T6" fmla="*/ 282 w 750"/>
                <a:gd name="T7" fmla="*/ 84 h 536"/>
                <a:gd name="T8" fmla="*/ 282 w 750"/>
                <a:gd name="T9" fmla="*/ 56 h 536"/>
                <a:gd name="T10" fmla="*/ 339 w 750"/>
                <a:gd name="T11" fmla="*/ 0 h 536"/>
                <a:gd name="T12" fmla="*/ 536 w 750"/>
                <a:gd name="T13" fmla="*/ 0 h 536"/>
                <a:gd name="T14" fmla="*/ 621 w 750"/>
                <a:gd name="T15" fmla="*/ 84 h 536"/>
                <a:gd name="T16" fmla="*/ 621 w 750"/>
                <a:gd name="T17" fmla="*/ 197 h 536"/>
                <a:gd name="T18" fmla="*/ 103 w 750"/>
                <a:gd name="T19" fmla="*/ 197 h 536"/>
                <a:gd name="T20" fmla="*/ 621 w 750"/>
                <a:gd name="T21" fmla="*/ 536 h 536"/>
                <a:gd name="T22" fmla="*/ 423 w 750"/>
                <a:gd name="T23" fmla="*/ 536 h 536"/>
                <a:gd name="T24" fmla="*/ 0 w 750"/>
                <a:gd name="T25" fmla="*/ 536 h 536"/>
                <a:gd name="T26" fmla="*/ 129 w 750"/>
                <a:gd name="T27" fmla="*/ 225 h 536"/>
                <a:gd name="T28" fmla="*/ 750 w 750"/>
                <a:gd name="T29" fmla="*/ 225 h 536"/>
                <a:gd name="T30" fmla="*/ 621 w 750"/>
                <a:gd name="T31" fmla="*/ 536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50" h="536">
                  <a:moveTo>
                    <a:pt x="103" y="197"/>
                  </a:moveTo>
                  <a:lnTo>
                    <a:pt x="0" y="438"/>
                  </a:lnTo>
                  <a:lnTo>
                    <a:pt x="0" y="84"/>
                  </a:lnTo>
                  <a:lnTo>
                    <a:pt x="282" y="84"/>
                  </a:lnTo>
                  <a:lnTo>
                    <a:pt x="282" y="56"/>
                  </a:lnTo>
                  <a:cubicBezTo>
                    <a:pt x="282" y="25"/>
                    <a:pt x="308" y="0"/>
                    <a:pt x="339" y="0"/>
                  </a:cubicBezTo>
                  <a:lnTo>
                    <a:pt x="536" y="0"/>
                  </a:lnTo>
                  <a:cubicBezTo>
                    <a:pt x="567" y="0"/>
                    <a:pt x="621" y="53"/>
                    <a:pt x="621" y="84"/>
                  </a:cubicBezTo>
                  <a:lnTo>
                    <a:pt x="621" y="197"/>
                  </a:lnTo>
                  <a:lnTo>
                    <a:pt x="103" y="197"/>
                  </a:lnTo>
                  <a:close/>
                  <a:moveTo>
                    <a:pt x="621" y="536"/>
                  </a:moveTo>
                  <a:lnTo>
                    <a:pt x="423" y="536"/>
                  </a:lnTo>
                  <a:lnTo>
                    <a:pt x="0" y="536"/>
                  </a:lnTo>
                  <a:lnTo>
                    <a:pt x="129" y="225"/>
                  </a:lnTo>
                  <a:lnTo>
                    <a:pt x="750" y="225"/>
                  </a:lnTo>
                  <a:lnTo>
                    <a:pt x="621" y="53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900"/>
            </a:p>
          </p:txBody>
        </p:sp>
        <p:sp>
          <p:nvSpPr>
            <p:cNvPr id="76" name="Circle"/>
            <p:cNvSpPr>
              <a:spLocks noChangeAspect="1" noEditPoints="1"/>
            </p:cNvSpPr>
            <p:nvPr/>
          </p:nvSpPr>
          <p:spPr bwMode="auto">
            <a:xfrm>
              <a:off x="6196806" y="1377949"/>
              <a:ext cx="377825" cy="377825"/>
            </a:xfrm>
            <a:custGeom>
              <a:avLst/>
              <a:gdLst>
                <a:gd name="T0" fmla="*/ 663 w 1327"/>
                <a:gd name="T1" fmla="*/ 0 h 1326"/>
                <a:gd name="T2" fmla="*/ 1327 w 1327"/>
                <a:gd name="T3" fmla="*/ 663 h 1326"/>
                <a:gd name="T4" fmla="*/ 663 w 1327"/>
                <a:gd name="T5" fmla="*/ 1326 h 1326"/>
                <a:gd name="T6" fmla="*/ 0 w 1327"/>
                <a:gd name="T7" fmla="*/ 663 h 1326"/>
                <a:gd name="T8" fmla="*/ 663 w 1327"/>
                <a:gd name="T9" fmla="*/ 0 h 1326"/>
                <a:gd name="T10" fmla="*/ 663 w 1327"/>
                <a:gd name="T11" fmla="*/ 85 h 1326"/>
                <a:gd name="T12" fmla="*/ 85 w 1327"/>
                <a:gd name="T13" fmla="*/ 663 h 1326"/>
                <a:gd name="T14" fmla="*/ 663 w 1327"/>
                <a:gd name="T15" fmla="*/ 1242 h 1326"/>
                <a:gd name="T16" fmla="*/ 1242 w 1327"/>
                <a:gd name="T17" fmla="*/ 663 h 1326"/>
                <a:gd name="T18" fmla="*/ 663 w 1327"/>
                <a:gd name="T19" fmla="*/ 85 h 1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27" h="1326">
                  <a:moveTo>
                    <a:pt x="663" y="0"/>
                  </a:moveTo>
                  <a:cubicBezTo>
                    <a:pt x="1030" y="0"/>
                    <a:pt x="1327" y="297"/>
                    <a:pt x="1327" y="663"/>
                  </a:cubicBezTo>
                  <a:cubicBezTo>
                    <a:pt x="1327" y="1029"/>
                    <a:pt x="1030" y="1326"/>
                    <a:pt x="663" y="1326"/>
                  </a:cubicBezTo>
                  <a:cubicBezTo>
                    <a:pt x="297" y="1326"/>
                    <a:pt x="0" y="1029"/>
                    <a:pt x="0" y="663"/>
                  </a:cubicBezTo>
                  <a:cubicBezTo>
                    <a:pt x="0" y="297"/>
                    <a:pt x="297" y="0"/>
                    <a:pt x="663" y="0"/>
                  </a:cubicBezTo>
                  <a:close/>
                  <a:moveTo>
                    <a:pt x="663" y="85"/>
                  </a:moveTo>
                  <a:cubicBezTo>
                    <a:pt x="344" y="85"/>
                    <a:pt x="85" y="344"/>
                    <a:pt x="85" y="663"/>
                  </a:cubicBezTo>
                  <a:cubicBezTo>
                    <a:pt x="85" y="983"/>
                    <a:pt x="344" y="1242"/>
                    <a:pt x="663" y="1242"/>
                  </a:cubicBezTo>
                  <a:cubicBezTo>
                    <a:pt x="983" y="1242"/>
                    <a:pt x="1242" y="983"/>
                    <a:pt x="1242" y="663"/>
                  </a:cubicBezTo>
                  <a:cubicBezTo>
                    <a:pt x="1242" y="344"/>
                    <a:pt x="983" y="85"/>
                    <a:pt x="663" y="8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900"/>
            </a:p>
          </p:txBody>
        </p:sp>
      </p:grpSp>
      <p:sp>
        <p:nvSpPr>
          <p:cNvPr id="77" name="Título 1"/>
          <p:cNvSpPr txBox="1">
            <a:spLocks/>
          </p:cNvSpPr>
          <p:nvPr/>
        </p:nvSpPr>
        <p:spPr>
          <a:xfrm>
            <a:off x="107504" y="1196752"/>
            <a:ext cx="2116726" cy="6234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400" b="1" dirty="0" smtClean="0">
                <a:solidFill>
                  <a:schemeClr val="accent6">
                    <a:lumMod val="75000"/>
                  </a:schemeClr>
                </a:solidFill>
              </a:rPr>
              <a:t>Semana de la Cultura Fiscal</a:t>
            </a:r>
            <a:endParaRPr lang="es-ES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800286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7.40741E-7 L 0.35833 0.0555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17" y="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5833 0.05556 L 0.72048 -0.35393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108" y="-20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2048 -0.35393 L 0.76788 0.11852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61" y="2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/>
      <p:bldP spid="98" grpId="0"/>
      <p:bldP spid="99" grpId="0"/>
      <p:bldP spid="105" grpId="0" animBg="1"/>
      <p:bldP spid="105" grpId="1" animBg="1"/>
      <p:bldP spid="105" grpId="2" animBg="1"/>
      <p:bldP spid="72" grpId="0"/>
      <p:bldP spid="73" grpId="0"/>
      <p:bldP spid="77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39552" y="-12307"/>
            <a:ext cx="8229600" cy="77701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SV" sz="3200" dirty="0">
                <a:solidFill>
                  <a:srgbClr val="FF0000"/>
                </a:solidFill>
              </a:rPr>
              <a:t>Semana de la Cultura Fiscal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4097" y="663740"/>
            <a:ext cx="2832315" cy="2124236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116" y="1416042"/>
            <a:ext cx="2808311" cy="2106234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20" y="2280337"/>
            <a:ext cx="2829622" cy="2122217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826" y="3984844"/>
            <a:ext cx="2865720" cy="214929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3308" y="4534740"/>
            <a:ext cx="2953892" cy="2215419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356493" y="3896956"/>
            <a:ext cx="2846388" cy="2134791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7328" y="2260023"/>
            <a:ext cx="3032956" cy="2274717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1123" y="1261826"/>
            <a:ext cx="3054049" cy="2290537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0098" y="2283545"/>
            <a:ext cx="3082050" cy="2311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728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706090"/>
          </a:xfrm>
        </p:spPr>
        <p:txBody>
          <a:bodyPr>
            <a:normAutofit/>
          </a:bodyPr>
          <a:lstStyle/>
          <a:p>
            <a:r>
              <a:rPr lang="es-SV" sz="3200" dirty="0" smtClean="0">
                <a:solidFill>
                  <a:srgbClr val="FF0000"/>
                </a:solidFill>
              </a:rPr>
              <a:t>Resultados</a:t>
            </a:r>
            <a:endParaRPr lang="es-SV" sz="3200" dirty="0">
              <a:solidFill>
                <a:srgbClr val="FF0000"/>
              </a:solidFill>
            </a:endParaRPr>
          </a:p>
        </p:txBody>
      </p:sp>
      <p:sp>
        <p:nvSpPr>
          <p:cNvPr id="29" name="Rectangle 2"/>
          <p:cNvSpPr>
            <a:spLocks noChangeArrowheads="1"/>
          </p:cNvSpPr>
          <p:nvPr/>
        </p:nvSpPr>
        <p:spPr bwMode="auto">
          <a:xfrm>
            <a:off x="1331640" y="908720"/>
            <a:ext cx="6840760" cy="1113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12696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SV" sz="2400" b="1" i="1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Número de Diplomados implementados y número de participantes.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SV" sz="1600" b="1" i="1" u="none" strike="noStrike" cap="none" normalizeH="0" baseline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2 Tabla"/>
          <p:cNvGraphicFramePr>
            <a:graphicFrameLocks noGrp="1"/>
          </p:cNvGraphicFramePr>
          <p:nvPr>
            <p:extLst/>
          </p:nvPr>
        </p:nvGraphicFramePr>
        <p:xfrm>
          <a:off x="395537" y="1844824"/>
          <a:ext cx="8280920" cy="4047505"/>
        </p:xfrm>
        <a:graphic>
          <a:graphicData uri="http://schemas.openxmlformats.org/drawingml/2006/table">
            <a:tbl>
              <a:tblPr>
                <a:tableStyleId>{08FB837D-C827-4EFA-A057-4D05807E0F7C}</a:tableStyleId>
              </a:tblPr>
              <a:tblGrid>
                <a:gridCol w="1224135"/>
                <a:gridCol w="720080"/>
                <a:gridCol w="2808313"/>
                <a:gridCol w="648072"/>
                <a:gridCol w="2880320"/>
              </a:tblGrid>
              <a:tr h="0">
                <a:tc>
                  <a:txBody>
                    <a:bodyPr/>
                    <a:lstStyle/>
                    <a:p>
                      <a:pPr algn="ctr" fontAlgn="b"/>
                      <a:r>
                        <a:rPr lang="es-SV" sz="1600" b="1" u="none" strike="noStrike" dirty="0">
                          <a:effectLst/>
                        </a:rPr>
                        <a:t>DIPLOMADO </a:t>
                      </a:r>
                      <a:endParaRPr lang="es-SV" sz="1600" b="1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SV" sz="1600" b="1" u="none" strike="noStrike" dirty="0">
                          <a:effectLst/>
                        </a:rPr>
                        <a:t> </a:t>
                      </a:r>
                      <a:r>
                        <a:rPr lang="es-SV" sz="1600" b="1" u="none" strike="noStrike" dirty="0" smtClean="0">
                          <a:effectLst/>
                        </a:rPr>
                        <a:t>No.</a:t>
                      </a:r>
                      <a:endParaRPr lang="es-SV" sz="1600" b="1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SV" sz="1600" b="1" u="none" strike="noStrike" dirty="0">
                          <a:effectLst/>
                        </a:rPr>
                        <a:t>PARTICIPANTES </a:t>
                      </a:r>
                      <a:endParaRPr lang="es-SV" sz="1600" b="1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SV" sz="1600" b="1" u="none" strike="noStrike" dirty="0">
                          <a:effectLst/>
                        </a:rPr>
                        <a:t> </a:t>
                      </a:r>
                      <a:r>
                        <a:rPr lang="es-SV" sz="1600" b="1" u="none" strike="noStrike" dirty="0" smtClean="0">
                          <a:effectLst/>
                        </a:rPr>
                        <a:t>No.</a:t>
                      </a:r>
                      <a:endParaRPr lang="es-SV" sz="1600" b="1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SV" sz="1600" b="1" u="none" strike="noStrike" dirty="0">
                          <a:effectLst/>
                        </a:rPr>
                        <a:t>GRADUADOS </a:t>
                      </a:r>
                      <a:endParaRPr lang="es-SV" sz="1600" b="1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71010"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u="none" strike="noStrike" dirty="0">
                          <a:effectLst/>
                        </a:rPr>
                        <a:t>2009</a:t>
                      </a:r>
                      <a:endParaRPr lang="es-SV" sz="1600" b="1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u="none" strike="noStrike" dirty="0">
                          <a:effectLst/>
                        </a:rPr>
                        <a:t>164</a:t>
                      </a:r>
                      <a:endParaRPr lang="es-SV" sz="1600" b="0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SV" sz="1600" u="none" strike="noStrike" dirty="0" smtClean="0">
                          <a:effectLst/>
                        </a:rPr>
                        <a:t>Docentes Ed. Secundaria</a:t>
                      </a:r>
                      <a:endParaRPr lang="es-SV" sz="1600" b="0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u="none" strike="noStrike" dirty="0">
                          <a:effectLst/>
                        </a:rPr>
                        <a:t>164</a:t>
                      </a:r>
                      <a:endParaRPr lang="es-SV" sz="1600" b="0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SV" sz="1600" u="none" strike="noStrike" dirty="0" smtClean="0">
                          <a:effectLst/>
                        </a:rPr>
                        <a:t>Docentes Ed. Secundaria</a:t>
                      </a:r>
                      <a:endParaRPr lang="es-SV" sz="1600" b="0" i="1" u="none" strike="noStrike" dirty="0" smtClean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</a:tr>
              <a:tr h="271010"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u="none" strike="noStrike">
                          <a:effectLst/>
                        </a:rPr>
                        <a:t>2010</a:t>
                      </a:r>
                      <a:endParaRPr lang="es-SV" sz="1600" b="1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u="none" strike="noStrike" dirty="0">
                          <a:effectLst/>
                        </a:rPr>
                        <a:t>475</a:t>
                      </a:r>
                      <a:endParaRPr lang="es-SV" sz="1600" b="0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SV" sz="1600" u="none" strike="noStrike" dirty="0" smtClean="0">
                          <a:effectLst/>
                        </a:rPr>
                        <a:t>Docentes Ed. Secundaria</a:t>
                      </a:r>
                      <a:endParaRPr lang="es-SV" sz="1600" b="0" i="1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u="none" strike="noStrike" dirty="0">
                          <a:effectLst/>
                        </a:rPr>
                        <a:t>203</a:t>
                      </a:r>
                      <a:endParaRPr lang="es-SV" sz="1600" b="0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SV" sz="1600" u="none" strike="noStrike" dirty="0" smtClean="0">
                          <a:effectLst/>
                        </a:rPr>
                        <a:t>Docentes Ed. Secundaria</a:t>
                      </a:r>
                      <a:endParaRPr lang="es-SV" sz="1600" b="0" i="1" u="none" strike="noStrike" dirty="0" smtClean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</a:tr>
              <a:tr h="271010"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u="none" strike="noStrike">
                          <a:effectLst/>
                        </a:rPr>
                        <a:t>2011</a:t>
                      </a:r>
                      <a:endParaRPr lang="es-SV" sz="1600" b="1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u="none" strike="noStrike" dirty="0">
                          <a:effectLst/>
                        </a:rPr>
                        <a:t>113</a:t>
                      </a:r>
                      <a:endParaRPr lang="es-SV" sz="1600" b="0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SV" sz="1600" u="none" strike="noStrike" dirty="0" smtClean="0">
                          <a:effectLst/>
                        </a:rPr>
                        <a:t>Docentes Ed. Secundaria</a:t>
                      </a:r>
                      <a:endParaRPr lang="es-SV" sz="1600" b="0" i="1" u="none" strike="noStrike" dirty="0" smtClean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u="none" strike="noStrike" dirty="0">
                          <a:effectLst/>
                        </a:rPr>
                        <a:t>113</a:t>
                      </a:r>
                      <a:endParaRPr lang="es-SV" sz="1600" b="0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SV" sz="1600" u="none" strike="noStrike" dirty="0" smtClean="0">
                          <a:effectLst/>
                        </a:rPr>
                        <a:t>Docentes Ed. Secundaria</a:t>
                      </a:r>
                      <a:endParaRPr lang="es-SV" sz="1600" b="0" i="1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</a:tr>
              <a:tr h="271010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s-SV" sz="1600" u="none" strike="noStrike" dirty="0">
                          <a:effectLst/>
                        </a:rPr>
                        <a:t>2012</a:t>
                      </a:r>
                      <a:endParaRPr lang="es-SV" sz="1600" b="1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u="none" strike="noStrike" dirty="0">
                          <a:effectLst/>
                        </a:rPr>
                        <a:t>49</a:t>
                      </a:r>
                      <a:endParaRPr lang="es-SV" sz="1600" b="0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SV" sz="1600" u="none" strike="noStrike" dirty="0" smtClean="0">
                          <a:effectLst/>
                        </a:rPr>
                        <a:t>Docentes Ed. Secundaria</a:t>
                      </a:r>
                      <a:endParaRPr lang="es-SV" sz="1600" b="0" i="1" u="none" strike="noStrike" dirty="0" smtClean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u="none" strike="noStrike" dirty="0">
                          <a:effectLst/>
                        </a:rPr>
                        <a:t>49</a:t>
                      </a:r>
                      <a:endParaRPr lang="es-SV" sz="1600" b="0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SV" sz="1600" u="none" strike="noStrike" dirty="0" smtClean="0">
                          <a:effectLst/>
                        </a:rPr>
                        <a:t>Docentes Ed. Secundaria</a:t>
                      </a:r>
                      <a:endParaRPr lang="es-SV" sz="1600" b="0" i="1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271010">
                <a:tc v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u="none" strike="noStrike" dirty="0">
                          <a:effectLst/>
                        </a:rPr>
                        <a:t>121</a:t>
                      </a:r>
                      <a:endParaRPr lang="es-SV" sz="1600" b="0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SV" sz="1600" u="none" strike="noStrike" dirty="0" smtClean="0">
                          <a:effectLst/>
                        </a:rPr>
                        <a:t>Estudiantes Ed. Secundaria</a:t>
                      </a:r>
                      <a:endParaRPr lang="es-SV" sz="1600" b="0" i="1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u="none" strike="noStrike" dirty="0">
                          <a:effectLst/>
                        </a:rPr>
                        <a:t>118</a:t>
                      </a:r>
                      <a:endParaRPr lang="es-SV" sz="1600" b="0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SV" sz="1600" u="none" strike="noStrike" dirty="0" smtClean="0">
                          <a:effectLst/>
                        </a:rPr>
                        <a:t>Estudiantes Ed. Secundaria</a:t>
                      </a:r>
                      <a:endParaRPr lang="es-SV" sz="1600" b="0" i="1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271010">
                <a:tc v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u="none" strike="noStrike" dirty="0">
                          <a:effectLst/>
                        </a:rPr>
                        <a:t>17</a:t>
                      </a:r>
                      <a:endParaRPr lang="es-SV" sz="1600" b="0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SV" sz="1600" u="none" strike="noStrike" dirty="0" smtClean="0">
                          <a:effectLst/>
                        </a:rPr>
                        <a:t>Docentes </a:t>
                      </a:r>
                      <a:r>
                        <a:rPr lang="es-SV" sz="1600" u="none" strike="noStrike" dirty="0">
                          <a:effectLst/>
                        </a:rPr>
                        <a:t>tutores </a:t>
                      </a:r>
                      <a:r>
                        <a:rPr lang="es-SV" sz="1600" u="none" strike="noStrike" dirty="0" smtClean="0">
                          <a:effectLst/>
                        </a:rPr>
                        <a:t>Ed. Secundaria</a:t>
                      </a:r>
                      <a:endParaRPr lang="es-SV" sz="1600" b="0" i="1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u="none" strike="noStrike" dirty="0">
                          <a:effectLst/>
                        </a:rPr>
                        <a:t>17</a:t>
                      </a:r>
                      <a:endParaRPr lang="es-SV" sz="1600" b="0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SV" sz="1600" u="none" strike="noStrike" dirty="0" smtClean="0">
                          <a:effectLst/>
                        </a:rPr>
                        <a:t>Docentes tutores Ed. Secundaria</a:t>
                      </a:r>
                      <a:endParaRPr lang="es-SV" sz="1600" b="0" i="1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271010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s-SV" sz="1600" u="none" strike="noStrike" dirty="0">
                          <a:effectLst/>
                        </a:rPr>
                        <a:t>2013</a:t>
                      </a:r>
                      <a:endParaRPr lang="es-SV" sz="1600" b="1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u="none" strike="noStrike" dirty="0">
                          <a:effectLst/>
                        </a:rPr>
                        <a:t>15</a:t>
                      </a:r>
                      <a:endParaRPr lang="es-SV" sz="1600" b="0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SV" sz="1600" u="none" strike="noStrike" dirty="0" smtClean="0">
                          <a:effectLst/>
                        </a:rPr>
                        <a:t>Docentes Superior</a:t>
                      </a:r>
                      <a:endParaRPr lang="es-SV" sz="1600" b="0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u="none" strike="noStrike" dirty="0">
                          <a:effectLst/>
                        </a:rPr>
                        <a:t>13</a:t>
                      </a:r>
                      <a:endParaRPr lang="es-SV" sz="1600" b="0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SV" sz="1600" u="none" strike="noStrike" dirty="0" smtClean="0">
                          <a:effectLst/>
                        </a:rPr>
                        <a:t>Docentes Superior</a:t>
                      </a:r>
                      <a:endParaRPr lang="es-SV" sz="1600" b="0" i="1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271010">
                <a:tc v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u="none" strike="noStrike">
                          <a:effectLst/>
                        </a:rPr>
                        <a:t>100</a:t>
                      </a:r>
                      <a:endParaRPr lang="es-SV" sz="1600" b="0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SV" sz="1600" u="none" strike="noStrike" dirty="0" smtClean="0">
                          <a:effectLst/>
                        </a:rPr>
                        <a:t>Docentes Ed. Secundaria</a:t>
                      </a:r>
                      <a:endParaRPr lang="es-SV" sz="1600" b="0" i="1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u="none" strike="noStrike" dirty="0">
                          <a:effectLst/>
                        </a:rPr>
                        <a:t>57</a:t>
                      </a:r>
                      <a:endParaRPr lang="es-SV" sz="1600" b="0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SV" sz="1600" u="none" strike="noStrike" dirty="0" smtClean="0">
                          <a:effectLst/>
                        </a:rPr>
                        <a:t>Docentes Ed. Secundaria</a:t>
                      </a:r>
                      <a:endParaRPr lang="es-SV" sz="1600" b="0" i="1" u="none" strike="noStrike" dirty="0" smtClean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271010">
                <a:tc v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u="none" strike="noStrike" dirty="0">
                          <a:effectLst/>
                        </a:rPr>
                        <a:t>120</a:t>
                      </a:r>
                      <a:endParaRPr lang="es-SV" sz="1600" b="0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SV" sz="1600" u="none" strike="noStrike" dirty="0" smtClean="0">
                          <a:effectLst/>
                        </a:rPr>
                        <a:t>Estudiantes Ed. Secundaria</a:t>
                      </a:r>
                      <a:endParaRPr lang="es-SV" sz="1600" b="0" i="1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u="none" strike="noStrike" dirty="0">
                          <a:effectLst/>
                        </a:rPr>
                        <a:t>112</a:t>
                      </a:r>
                      <a:endParaRPr lang="es-SV" sz="1600" b="0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SV" sz="1600" u="none" strike="noStrike" dirty="0" smtClean="0">
                          <a:effectLst/>
                        </a:rPr>
                        <a:t>Estudiantes Ed. Secundaria</a:t>
                      </a:r>
                      <a:endParaRPr lang="es-SV" sz="1600" b="0" i="1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271010">
                <a:tc v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u="none" strike="noStrike">
                          <a:effectLst/>
                        </a:rPr>
                        <a:t>15</a:t>
                      </a:r>
                      <a:endParaRPr lang="es-SV" sz="1600" b="0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SV" sz="1600" u="none" strike="noStrike" dirty="0" smtClean="0">
                          <a:effectLst/>
                        </a:rPr>
                        <a:t>Docentes </a:t>
                      </a:r>
                      <a:r>
                        <a:rPr lang="es-SV" sz="1600" u="none" strike="noStrike" dirty="0">
                          <a:effectLst/>
                        </a:rPr>
                        <a:t>tutores </a:t>
                      </a:r>
                      <a:r>
                        <a:rPr lang="es-SV" sz="1600" u="none" strike="noStrike" dirty="0" smtClean="0">
                          <a:effectLst/>
                        </a:rPr>
                        <a:t>Ed. Secundaria</a:t>
                      </a:r>
                      <a:endParaRPr lang="es-SV" sz="1600" b="0" i="1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u="none" strike="noStrike" dirty="0">
                          <a:effectLst/>
                        </a:rPr>
                        <a:t>12</a:t>
                      </a:r>
                      <a:endParaRPr lang="es-SV" sz="1600" b="0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SV" sz="1600" u="none" strike="noStrike" dirty="0" smtClean="0">
                          <a:effectLst/>
                        </a:rPr>
                        <a:t>Docentes tutores Ed. Secundaria</a:t>
                      </a:r>
                      <a:endParaRPr lang="es-SV" sz="1600" b="0" i="1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271010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s-SV" sz="1600" u="none" strike="noStrike">
                          <a:effectLst/>
                        </a:rPr>
                        <a:t>2014</a:t>
                      </a:r>
                      <a:endParaRPr lang="es-SV" sz="1600" b="1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u="none" strike="noStrike">
                          <a:effectLst/>
                        </a:rPr>
                        <a:t> </a:t>
                      </a:r>
                      <a:endParaRPr lang="es-SV" sz="1600" b="0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SV" sz="1600" u="none" strike="noStrike" dirty="0" smtClean="0">
                          <a:effectLst/>
                        </a:rPr>
                        <a:t>Docentes Superior</a:t>
                      </a:r>
                      <a:endParaRPr lang="es-SV" sz="1600" b="0" i="1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u="none" strike="noStrike" dirty="0">
                          <a:effectLst/>
                        </a:rPr>
                        <a:t> </a:t>
                      </a:r>
                      <a:endParaRPr lang="es-SV" sz="1600" b="0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SV" sz="1600" u="none" strike="noStrike" dirty="0" smtClean="0">
                          <a:effectLst/>
                        </a:rPr>
                        <a:t>Docentes Superior</a:t>
                      </a:r>
                      <a:endParaRPr lang="es-SV" sz="1600" b="0" i="1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71010">
                <a:tc v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u="none" strike="noStrike">
                          <a:effectLst/>
                        </a:rPr>
                        <a:t> </a:t>
                      </a:r>
                      <a:endParaRPr lang="es-SV" sz="1600" b="0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SV" sz="1600" u="none" strike="noStrike" dirty="0" smtClean="0">
                          <a:effectLst/>
                        </a:rPr>
                        <a:t>Docentes Ed. Secundaria</a:t>
                      </a:r>
                      <a:endParaRPr lang="es-SV" sz="1600" b="0" i="1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u="none" strike="noStrike" dirty="0">
                          <a:effectLst/>
                        </a:rPr>
                        <a:t> </a:t>
                      </a:r>
                      <a:endParaRPr lang="es-SV" sz="1600" b="0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SV" sz="1600" u="none" strike="noStrike" dirty="0" smtClean="0">
                          <a:effectLst/>
                        </a:rPr>
                        <a:t>Docentes Ed. Secundaria</a:t>
                      </a:r>
                      <a:endParaRPr lang="es-SV" sz="1600" b="0" i="1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71010">
                <a:tc v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u="none" strike="noStrike">
                          <a:effectLst/>
                        </a:rPr>
                        <a:t>124</a:t>
                      </a:r>
                      <a:endParaRPr lang="es-SV" sz="1600" b="0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SV" sz="1600" u="none" strike="noStrike" dirty="0" smtClean="0">
                          <a:effectLst/>
                        </a:rPr>
                        <a:t>Estudiantes Ed. Secundaria</a:t>
                      </a:r>
                      <a:endParaRPr lang="es-SV" sz="1600" b="0" i="1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u="none" strike="noStrike" dirty="0">
                          <a:effectLst/>
                        </a:rPr>
                        <a:t>83</a:t>
                      </a:r>
                      <a:endParaRPr lang="es-SV" sz="1600" b="0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SV" sz="1600" u="none" strike="noStrike" dirty="0" smtClean="0">
                          <a:effectLst/>
                        </a:rPr>
                        <a:t>Estudiantes Ed. Secundaria</a:t>
                      </a:r>
                      <a:endParaRPr lang="es-SV" sz="1600" b="0" i="1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71010">
                <a:tc vMerge="1">
                  <a:txBody>
                    <a:bodyPr/>
                    <a:lstStyle/>
                    <a:p>
                      <a:endParaRPr lang="es-SV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u="none" strike="noStrike">
                          <a:effectLst/>
                        </a:rPr>
                        <a:t> </a:t>
                      </a:r>
                      <a:endParaRPr lang="es-SV" sz="1600" b="0" i="1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SV" sz="1600" u="none" strike="noStrike" dirty="0" smtClean="0">
                          <a:effectLst/>
                        </a:rPr>
                        <a:t>Docentes tutores Ed. Secundaria</a:t>
                      </a:r>
                      <a:endParaRPr lang="es-SV" sz="1600" b="0" i="1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SV" sz="1600" u="none" strike="noStrike" dirty="0">
                          <a:effectLst/>
                        </a:rPr>
                        <a:t> </a:t>
                      </a:r>
                      <a:r>
                        <a:rPr lang="es-SV" sz="1600" u="none" strike="noStrike" dirty="0" smtClean="0">
                          <a:effectLst/>
                        </a:rPr>
                        <a:t>24</a:t>
                      </a:r>
                      <a:endParaRPr lang="es-SV" sz="1600" b="0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SV" sz="1600" u="none" strike="noStrike" dirty="0" smtClean="0">
                          <a:effectLst/>
                        </a:rPr>
                        <a:t>Docentes tutores Ed. Secundaria</a:t>
                      </a:r>
                      <a:endParaRPr lang="es-SV" sz="1600" b="0" i="1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pSp>
        <p:nvGrpSpPr>
          <p:cNvPr id="6" name="Grupo 5"/>
          <p:cNvGrpSpPr/>
          <p:nvPr/>
        </p:nvGrpSpPr>
        <p:grpSpPr>
          <a:xfrm rot="20854019">
            <a:off x="5922776" y="4251329"/>
            <a:ext cx="2592288" cy="2796608"/>
            <a:chOff x="1475656" y="3249766"/>
            <a:chExt cx="2592288" cy="2796608"/>
          </a:xfrm>
        </p:grpSpPr>
        <p:pic>
          <p:nvPicPr>
            <p:cNvPr id="1028" name="Picture 4" descr="http://www.mairenadelaljarafe.es/FrontPage/Iconos/posit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5656" y="3249766"/>
              <a:ext cx="2592288" cy="27966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ctángulo redondeado 3"/>
            <p:cNvSpPr/>
            <p:nvPr/>
          </p:nvSpPr>
          <p:spPr>
            <a:xfrm>
              <a:off x="1799692" y="3711966"/>
              <a:ext cx="1944216" cy="187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SV" i="1" dirty="0" smtClean="0">
                  <a:solidFill>
                    <a:schemeClr val="tx1"/>
                  </a:solidFill>
                  <a:latin typeface="Brush Script MT" panose="03060802040406070304" pitchFamily="66" charset="0"/>
                </a:rPr>
                <a:t>Actualmente:</a:t>
              </a:r>
            </a:p>
            <a:p>
              <a:pPr algn="ctr"/>
              <a:r>
                <a:rPr lang="es-SV" i="1" dirty="0" smtClean="0">
                  <a:solidFill>
                    <a:schemeClr val="tx1"/>
                  </a:solidFill>
                  <a:latin typeface="Brush Script MT" panose="03060802040406070304" pitchFamily="66" charset="0"/>
                </a:rPr>
                <a:t>31 docentes de Ed secundaria</a:t>
              </a:r>
            </a:p>
            <a:p>
              <a:pPr algn="ctr"/>
              <a:r>
                <a:rPr lang="es-SV" i="1" dirty="0" smtClean="0">
                  <a:solidFill>
                    <a:schemeClr val="tx1"/>
                  </a:solidFill>
                  <a:latin typeface="Brush Script MT" panose="03060802040406070304" pitchFamily="66" charset="0"/>
                </a:rPr>
                <a:t>1 docente de Ed. Superior</a:t>
              </a:r>
            </a:p>
            <a:p>
              <a:pPr algn="ctr"/>
              <a:r>
                <a:rPr lang="es-SV" i="1" dirty="0" smtClean="0">
                  <a:solidFill>
                    <a:schemeClr val="tx1"/>
                  </a:solidFill>
                  <a:latin typeface="Brush Script MT" panose="03060802040406070304" pitchFamily="66" charset="0"/>
                </a:rPr>
                <a:t>1 funcionario </a:t>
              </a:r>
              <a:r>
                <a:rPr lang="es-SV" i="1" dirty="0" err="1" smtClean="0">
                  <a:solidFill>
                    <a:schemeClr val="tx1"/>
                  </a:solidFill>
                  <a:latin typeface="Brush Script MT" panose="03060802040406070304" pitchFamily="66" charset="0"/>
                </a:rPr>
                <a:t>Mined</a:t>
              </a:r>
              <a:endParaRPr lang="es-SV" i="1" dirty="0">
                <a:solidFill>
                  <a:schemeClr val="tx1"/>
                </a:solidFill>
                <a:latin typeface="Brush Script MT" panose="03060802040406070304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48823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706090"/>
          </a:xfrm>
        </p:spPr>
        <p:txBody>
          <a:bodyPr>
            <a:normAutofit/>
          </a:bodyPr>
          <a:lstStyle/>
          <a:p>
            <a:r>
              <a:rPr lang="es-SV" sz="3200" dirty="0" smtClean="0">
                <a:solidFill>
                  <a:srgbClr val="FF0000"/>
                </a:solidFill>
              </a:rPr>
              <a:t>Resultados</a:t>
            </a:r>
            <a:endParaRPr lang="es-SV" sz="3200" dirty="0">
              <a:solidFill>
                <a:srgbClr val="FF0000"/>
              </a:solidFill>
            </a:endParaRP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1204913"/>
            <a:ext cx="8280400" cy="473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Elipse 37"/>
          <p:cNvSpPr/>
          <p:nvPr/>
        </p:nvSpPr>
        <p:spPr>
          <a:xfrm>
            <a:off x="755576" y="3212976"/>
            <a:ext cx="496954" cy="496954"/>
          </a:xfrm>
          <a:prstGeom prst="ellipse">
            <a:avLst/>
          </a:prstGeom>
          <a:solidFill>
            <a:srgbClr val="E6A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SV" sz="12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53</a:t>
            </a:r>
            <a:endParaRPr lang="es-SV" sz="12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4" name="Elipse 37"/>
          <p:cNvSpPr/>
          <p:nvPr/>
        </p:nvSpPr>
        <p:spPr>
          <a:xfrm>
            <a:off x="2195736" y="2132856"/>
            <a:ext cx="496954" cy="496954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SV" sz="12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64</a:t>
            </a:r>
            <a:endParaRPr lang="es-SV" sz="12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5" name="Elipse 37"/>
          <p:cNvSpPr/>
          <p:nvPr/>
        </p:nvSpPr>
        <p:spPr>
          <a:xfrm>
            <a:off x="1698782" y="3940158"/>
            <a:ext cx="496954" cy="496954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SV" sz="12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43</a:t>
            </a:r>
            <a:endParaRPr lang="es-SV" sz="12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Elipse 37"/>
          <p:cNvSpPr/>
          <p:nvPr/>
        </p:nvSpPr>
        <p:spPr>
          <a:xfrm>
            <a:off x="3779912" y="1884379"/>
            <a:ext cx="496954" cy="496954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SV" sz="12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67</a:t>
            </a:r>
            <a:endParaRPr lang="es-SV" sz="12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7" name="Elipse 37"/>
          <p:cNvSpPr/>
          <p:nvPr/>
        </p:nvSpPr>
        <p:spPr>
          <a:xfrm>
            <a:off x="2684456" y="3461453"/>
            <a:ext cx="496954" cy="496954"/>
          </a:xfrm>
          <a:prstGeom prst="ellipse">
            <a:avLst/>
          </a:prstGeom>
          <a:solidFill>
            <a:srgbClr val="E6A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SV" sz="12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53</a:t>
            </a:r>
            <a:endParaRPr lang="es-SV" sz="12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8" name="Elipse 37"/>
          <p:cNvSpPr/>
          <p:nvPr/>
        </p:nvSpPr>
        <p:spPr>
          <a:xfrm>
            <a:off x="3282958" y="3212976"/>
            <a:ext cx="496954" cy="496954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SV" sz="12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40</a:t>
            </a:r>
            <a:endParaRPr lang="es-SV" sz="12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9" name="Elipse 37"/>
          <p:cNvSpPr/>
          <p:nvPr/>
        </p:nvSpPr>
        <p:spPr>
          <a:xfrm>
            <a:off x="3785533" y="2949366"/>
            <a:ext cx="496954" cy="496954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SV" sz="12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46</a:t>
            </a:r>
            <a:endParaRPr lang="es-SV" sz="12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0" name="Elipse 37"/>
          <p:cNvSpPr/>
          <p:nvPr/>
        </p:nvSpPr>
        <p:spPr>
          <a:xfrm>
            <a:off x="4276866" y="4581128"/>
            <a:ext cx="496954" cy="496954"/>
          </a:xfrm>
          <a:prstGeom prst="ellipse">
            <a:avLst/>
          </a:prstGeom>
          <a:solidFill>
            <a:srgbClr val="E6A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SV" sz="12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57</a:t>
            </a:r>
            <a:endParaRPr lang="es-SV" sz="12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1" name="Elipse 37"/>
          <p:cNvSpPr/>
          <p:nvPr/>
        </p:nvSpPr>
        <p:spPr>
          <a:xfrm>
            <a:off x="4860032" y="2918569"/>
            <a:ext cx="496954" cy="496954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SV" sz="12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73</a:t>
            </a:r>
            <a:endParaRPr lang="es-SV" sz="12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2" name="Elipse 37"/>
          <p:cNvSpPr/>
          <p:nvPr/>
        </p:nvSpPr>
        <p:spPr>
          <a:xfrm>
            <a:off x="4860032" y="4108795"/>
            <a:ext cx="496954" cy="496954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SV" sz="12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64</a:t>
            </a:r>
            <a:endParaRPr lang="es-SV" sz="12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3" name="Elipse 37"/>
          <p:cNvSpPr/>
          <p:nvPr/>
        </p:nvSpPr>
        <p:spPr>
          <a:xfrm>
            <a:off x="5652120" y="4357272"/>
            <a:ext cx="496954" cy="496954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SV" sz="12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43</a:t>
            </a:r>
            <a:endParaRPr lang="es-SV" sz="12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4" name="Elipse 37"/>
          <p:cNvSpPr/>
          <p:nvPr/>
        </p:nvSpPr>
        <p:spPr>
          <a:xfrm>
            <a:off x="6372200" y="3857230"/>
            <a:ext cx="496954" cy="496954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SV" sz="12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66</a:t>
            </a:r>
            <a:endParaRPr lang="es-SV" sz="12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5" name="Elipse 37"/>
          <p:cNvSpPr/>
          <p:nvPr/>
        </p:nvSpPr>
        <p:spPr>
          <a:xfrm>
            <a:off x="7164288" y="3224274"/>
            <a:ext cx="496954" cy="496954"/>
          </a:xfrm>
          <a:prstGeom prst="ellipse">
            <a:avLst/>
          </a:prstGeom>
          <a:solidFill>
            <a:srgbClr val="E6A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SV" sz="12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56</a:t>
            </a:r>
            <a:endParaRPr lang="es-SV" sz="12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6" name="Elipse 37"/>
          <p:cNvSpPr/>
          <p:nvPr/>
        </p:nvSpPr>
        <p:spPr>
          <a:xfrm>
            <a:off x="8028384" y="3613853"/>
            <a:ext cx="496954" cy="496954"/>
          </a:xfrm>
          <a:prstGeom prst="ellipse">
            <a:avLst/>
          </a:prstGeom>
          <a:solidFill>
            <a:srgbClr val="E6A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SV" sz="1200" b="1" dirty="0" smtClean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54</a:t>
            </a:r>
            <a:endParaRPr lang="es-SV" sz="12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8" name="Título 1"/>
          <p:cNvSpPr txBox="1">
            <a:spLocks/>
          </p:cNvSpPr>
          <p:nvPr/>
        </p:nvSpPr>
        <p:spPr>
          <a:xfrm>
            <a:off x="5616115" y="1340768"/>
            <a:ext cx="2909223" cy="10405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SV" sz="2400" b="1" dirty="0" smtClean="0">
                <a:solidFill>
                  <a:srgbClr val="FFC000"/>
                </a:solidFill>
              </a:rPr>
              <a:t>Porcentajes de Docente capacitados por Departamento</a:t>
            </a:r>
            <a:endParaRPr lang="es-ES" sz="24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3961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706090"/>
          </a:xfrm>
        </p:spPr>
        <p:txBody>
          <a:bodyPr>
            <a:normAutofit/>
          </a:bodyPr>
          <a:lstStyle/>
          <a:p>
            <a:r>
              <a:rPr lang="es-SV" sz="3200" dirty="0" smtClean="0">
                <a:solidFill>
                  <a:srgbClr val="FF0000"/>
                </a:solidFill>
              </a:rPr>
              <a:t>Resultados del diplomado</a:t>
            </a:r>
            <a:endParaRPr lang="es-SV" sz="3200" dirty="0">
              <a:solidFill>
                <a:srgbClr val="FF0000"/>
              </a:solidFill>
            </a:endParaRPr>
          </a:p>
        </p:txBody>
      </p:sp>
      <p:sp>
        <p:nvSpPr>
          <p:cNvPr id="31" name="Cheurón 3"/>
          <p:cNvSpPr/>
          <p:nvPr/>
        </p:nvSpPr>
        <p:spPr>
          <a:xfrm>
            <a:off x="3145937" y="4653136"/>
            <a:ext cx="797411" cy="680114"/>
          </a:xfrm>
          <a:prstGeom prst="chevr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32" name="Cheurón 32"/>
          <p:cNvSpPr/>
          <p:nvPr/>
        </p:nvSpPr>
        <p:spPr>
          <a:xfrm>
            <a:off x="3145938" y="3036918"/>
            <a:ext cx="797411" cy="680114"/>
          </a:xfrm>
          <a:prstGeom prst="chevron">
            <a:avLst/>
          </a:prstGeom>
          <a:solidFill>
            <a:srgbClr val="009F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33" name="Título 1"/>
          <p:cNvSpPr txBox="1">
            <a:spLocks/>
          </p:cNvSpPr>
          <p:nvPr/>
        </p:nvSpPr>
        <p:spPr>
          <a:xfrm>
            <a:off x="4499993" y="1412776"/>
            <a:ext cx="4392485" cy="93610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s-SV" sz="2400" b="1" dirty="0" smtClean="0">
                <a:solidFill>
                  <a:srgbClr val="FFC000"/>
                </a:solidFill>
              </a:rPr>
              <a:t>56% docentes de Educación Media a </a:t>
            </a:r>
            <a:r>
              <a:rPr lang="es-SV" sz="2400" b="1" dirty="0">
                <a:solidFill>
                  <a:srgbClr val="FFC000"/>
                </a:solidFill>
              </a:rPr>
              <a:t>nivel </a:t>
            </a:r>
            <a:r>
              <a:rPr lang="es-SV" sz="2400" b="1" dirty="0" smtClean="0">
                <a:solidFill>
                  <a:srgbClr val="FFC000"/>
                </a:solidFill>
              </a:rPr>
              <a:t>nacional</a:t>
            </a:r>
            <a:endParaRPr lang="es-ES" sz="2400" b="1" dirty="0">
              <a:solidFill>
                <a:srgbClr val="FFC000"/>
              </a:solidFill>
            </a:endParaRPr>
          </a:p>
        </p:txBody>
      </p:sp>
      <p:sp>
        <p:nvSpPr>
          <p:cNvPr id="35" name="Título 1"/>
          <p:cNvSpPr txBox="1">
            <a:spLocks/>
          </p:cNvSpPr>
          <p:nvPr/>
        </p:nvSpPr>
        <p:spPr>
          <a:xfrm>
            <a:off x="4499992" y="3972612"/>
            <a:ext cx="4392487" cy="100811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s-SV" sz="2400" b="1" dirty="0" smtClean="0">
                <a:solidFill>
                  <a:schemeClr val="accent1">
                    <a:lumMod val="50000"/>
                  </a:schemeClr>
                </a:solidFill>
              </a:rPr>
              <a:t>313 </a:t>
            </a:r>
            <a:r>
              <a:rPr lang="es-SV" sz="2400" b="1" dirty="0">
                <a:solidFill>
                  <a:schemeClr val="accent1">
                    <a:lumMod val="50000"/>
                  </a:schemeClr>
                </a:solidFill>
              </a:rPr>
              <a:t>estudiantes de educación </a:t>
            </a:r>
            <a:r>
              <a:rPr lang="es-SV" sz="2400" b="1" dirty="0" smtClean="0">
                <a:solidFill>
                  <a:schemeClr val="accent1">
                    <a:lumMod val="50000"/>
                  </a:schemeClr>
                </a:solidFill>
              </a:rPr>
              <a:t>media</a:t>
            </a:r>
            <a:endParaRPr lang="es-ES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6" name="Título 1"/>
          <p:cNvSpPr txBox="1">
            <a:spLocks/>
          </p:cNvSpPr>
          <p:nvPr/>
        </p:nvSpPr>
        <p:spPr>
          <a:xfrm>
            <a:off x="4499992" y="4980723"/>
            <a:ext cx="4392487" cy="104056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s-SV" sz="2400" b="1" dirty="0" smtClean="0">
                <a:solidFill>
                  <a:schemeClr val="accent1">
                    <a:lumMod val="50000"/>
                  </a:schemeClr>
                </a:solidFill>
              </a:rPr>
              <a:t>27,100 </a:t>
            </a:r>
            <a:r>
              <a:rPr lang="es-SV" sz="2400" b="1" dirty="0">
                <a:solidFill>
                  <a:schemeClr val="accent1">
                    <a:lumMod val="50000"/>
                  </a:schemeClr>
                </a:solidFill>
              </a:rPr>
              <a:t>estudiantes de educación </a:t>
            </a:r>
            <a:r>
              <a:rPr lang="es-SV" sz="2400" b="1" dirty="0" smtClean="0">
                <a:solidFill>
                  <a:schemeClr val="accent1">
                    <a:lumMod val="50000"/>
                  </a:schemeClr>
                </a:solidFill>
              </a:rPr>
              <a:t>media de forma indirecta en aulas de clase por año</a:t>
            </a:r>
            <a:endParaRPr lang="es-ES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7" name="Título 1"/>
          <p:cNvSpPr txBox="1">
            <a:spLocks/>
          </p:cNvSpPr>
          <p:nvPr/>
        </p:nvSpPr>
        <p:spPr>
          <a:xfrm>
            <a:off x="4499992" y="2968022"/>
            <a:ext cx="4392487" cy="86034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s-SV" sz="2400" b="1" dirty="0">
                <a:solidFill>
                  <a:srgbClr val="00B050"/>
                </a:solidFill>
              </a:rPr>
              <a:t>13 docentes de educación superior </a:t>
            </a:r>
            <a:endParaRPr lang="es-ES" sz="2400" b="1" dirty="0">
              <a:solidFill>
                <a:srgbClr val="00B050"/>
              </a:solidFill>
            </a:endParaRPr>
          </a:p>
        </p:txBody>
      </p:sp>
      <p:sp>
        <p:nvSpPr>
          <p:cNvPr id="38" name="Cheurón 32"/>
          <p:cNvSpPr/>
          <p:nvPr/>
        </p:nvSpPr>
        <p:spPr>
          <a:xfrm>
            <a:off x="3131840" y="1524750"/>
            <a:ext cx="797411" cy="680114"/>
          </a:xfrm>
          <a:prstGeom prst="chevron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pic>
        <p:nvPicPr>
          <p:cNvPr id="14" name="13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96752"/>
            <a:ext cx="2857466" cy="453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826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://www.edufis.mh.gob.sv/uploads/noticias/foto_15_20_2846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7984" y="908720"/>
            <a:ext cx="4644007" cy="5805264"/>
          </a:xfrm>
          <a:prstGeom prst="rect">
            <a:avLst/>
          </a:prstGeom>
          <a:noFill/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980728"/>
          </a:xfrm>
        </p:spPr>
        <p:txBody>
          <a:bodyPr/>
          <a:lstStyle/>
          <a:p>
            <a:r>
              <a:rPr lang="es-ES" b="1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Algunos Logros</a:t>
            </a:r>
            <a:endParaRPr lang="es-SV" b="1" i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692696"/>
            <a:ext cx="4499992" cy="5688632"/>
          </a:xfrm>
        </p:spPr>
        <p:txBody>
          <a:bodyPr>
            <a:normAutofit/>
          </a:bodyPr>
          <a:lstStyle/>
          <a:p>
            <a:r>
              <a:rPr lang="es-ES" sz="2800" i="1" dirty="0" smtClean="0"/>
              <a:t>Celebración de la semana de la cultura fiscal.</a:t>
            </a:r>
          </a:p>
          <a:p>
            <a:pPr lvl="1"/>
            <a:r>
              <a:rPr lang="es-SV" sz="2400" i="1" dirty="0" smtClean="0"/>
              <a:t>Docentes motivados con la incorporación de metodologías activas.</a:t>
            </a:r>
          </a:p>
          <a:p>
            <a:pPr lvl="1"/>
            <a:r>
              <a:rPr lang="es-SV" sz="2400" i="1" dirty="0" smtClean="0"/>
              <a:t>Estudiantes motivados, pues encuentran significancia en su proceso formativo.</a:t>
            </a:r>
          </a:p>
          <a:p>
            <a:pPr lvl="1"/>
            <a:r>
              <a:rPr lang="es-ES" sz="2400" i="1" dirty="0" smtClean="0"/>
              <a:t>Vinculación de la comunidad en la concientización de creación de un nuevo pacto fiscal a través de la recaudación.</a:t>
            </a:r>
          </a:p>
          <a:p>
            <a:pPr lvl="1"/>
            <a:r>
              <a:rPr lang="es-ES" sz="2400" i="1" dirty="0"/>
              <a:t>Exigir factura</a:t>
            </a:r>
            <a:endParaRPr lang="es-SV" sz="2400" i="1" dirty="0"/>
          </a:p>
        </p:txBody>
      </p:sp>
      <p:sp>
        <p:nvSpPr>
          <p:cNvPr id="4098" name="AutoShape 2" descr="data:image/jpeg;base64,/9j/4AAQSkZJRgABAQAAAQABAAD/2wCEAAkGBxQTEhUUEhQUFhUVGBQWGBcUFxcVGBUYFxgWFxUVFRcYHCggGhwlHBQUIjEiJSkrLi4uFx8zODMsNygtLisBCgoKDg0OGxAQGywgICQsLCwsLCwsLCwsLCwsLCwsLCwsLCwsLCwsLCwsLCwsLCwsLCwsLCwsLCwsLCwsLCwsLP/AABEIAMIBAwMBIgACEQEDEQH/xAAcAAABBQEBAQAAAAAAAAAAAAAFAgMEBgcAAQj/xABFEAACAQIEAgcFBAgFAwQDAAABAhEAAwQSITEFQQYiUWFxgZETMqGxwQcUI9FCUmJykqLh8CRTgrLxFjM0FSVz0mODwv/EABkBAAMBAQEAAAAAAAAAAAAAAAECAwQABf/EACgRAAICAgIBBAIBBQAAAAAAAAABAhEDIRIxQQQTIlEyYRQFQnGR8P/aAAwDAQACEQMRAD8ACcT6OPbAcSyxMgdZO0EDcVV24XDqZ6rHfl5GtsS1QPjPRlbktahXO6n3H/I949KZpMUoLYPmnVYE6cjrqpoYqTJWQQB8WeQaP4zAvYciDpupGv8AXxoOiEjMu4VPjmMHyIpUnTsF7JfCrhCyRCzH7v8ASZozwgdQ/v3f97VB4QwKwREyYPPtjtEzRPglv8OOxrg9HYUtDWT0WpCJXltKk20oBHcAn4i+NN4les3ifnU3hyfiL4/SomI99v3m+ZpZLQYjFy8i6FTsNZrwYhP1T61GxvvHy+QppWqZZIIi4n7VOKU7T6VARqdWjZ1Ik3L1pYBeCTAEEyfKnrYUjRvgRQpMJN4OxkKpgd5/oPjU9a5s6iULY/WFKFnvHrTAFOoK6wUOiwaGdJsQbOFu3AYIUhTv1jouniRRCaq3T24XwrBQSAyEneADqaZK2BrRl9ehZp1LdOFKuyQ0BG9TcJhGf3Y3jUgfOm2wrxOUx2xRjhuEItq22sGRuO2g5UtFMcOTpmhfYnilF65YugZiMyzyZCQwA7SD/LW0isA4NhXs37OJt9YqVJHLTTx1FbnheJ2ngLcQswkLmGaP3d6Fpiyi4uibXV1dRFOoN0sP+Fuf6fmKM0A6at/hj3sv1ors4zS9NRHWptwVHuCgxiKUrqdiuoHF0VacVa9VaWoqpIGcY4YlxDmExEEe8NeRrOeK8DuIzMskdXWNOYIbkNa1i/alSPD51Hw2AgtMEER2yNZn1oUcZhw2xmtjMCpkx2gzuPjRTgqfh/6rnn12o5xno/ll7PiUO3lUHg2GItgHQy3+4/nScdHWSbdupKpS0t06qV1BHeGp+Ivj9KHXvebxPzNF+GL+Kvj9KpGI6YWFuOGz6O4PVnZiPpStN9BToMXUkmATt8qR7M9h9K4KY0POZ7jqPnXZX/WqNFk9C1T+4pYWm1V/1j608uftrqCeqg7KWqDsrxWenA55/Suo48CV6RSbuJy8vhSsH7S4YUD00HiaKicQsQWJidKI4PgZuIfaDLbYQZ3YHkBUnhWAz4oW5BidRtoJmtCwfDkSD7zdrax4dlUURXIwXpX0PfBkME/BuHqE7jnDDlVfS1bDaxPyr6Z4xwi1ibfs7y5lkHcggjmCNaw3p/0STC4gJZLFHQPqdZ1BE89RPnTuKY0J3oF4e6GGg0qVh1A0jTsoRhnKHKdIqVcxQA0NZ3GmXsO4TiITSrh9ntks9zEt2ZF7hu30FZLaxBZ8o1JIA8TW28Gteww6WxvGp7+Z9atjhvZnzTVaLjh8SGAgiez4U9VMs4zK2YbjQVYMFxGQM2vfVXH6IKX2FKrvTk/4cd7j5NVhUzVY6fPFlB+39DSrsZGfuKaYU47UigEby11Liurji6AUta9UUsLVSZwFKivFWnIoAshYxJBHjQZcPHqfiSaP36HOlKwkQW6UFp4rXkUDh3hi/ir4n4A1gnE/+9dj/MufFjW/8NH4i/6v9prAMVrdbvc/7qrjBI1bEyqGN5jt2FQxirnd6UZxdrrR2u/w/wCabGGHf6VkkvkXiD1xT88voaeXFt2Cpq4b+4pX3fw9P6UKGIZxkCSNqAYLpg1y5C4djb/XBk9mYgDQVYsbgvaW3UGBEFojKG0mTVd6D4Qe2yhiFWAxBGWAwBmdhE1wVGy0YSwbty2hWM52nWN60Th/AkQDMAY/RHu+fbVP4RkbiWdDob11QAOqERcqsrbHNBPdRjj/AA6619nTGGyDl6kXIEDtVwNdeXOrRhuiEp0rO4Wv/ud3uD/AKBVxFZ90LxCnGOvtluuqOCwMltVGbcnlVl6RjEnJ92uInvZg5idojqN30UtnOSSsOGs0+0bCi7iACSMqrBHfM0RGK4oHyZ7BOQsCIKnUCC2QQdTp2UE4y983T95y+0hRCHSNxt3EUXFo6E7eirYzoZcOHu4hLgIS4FKto2Ugaz2glRHZVau4J1MEbc60/GX8uBCf5l4k+CKPqR6UAPDC6MY5ad5rlG0O8jA/A+Ffd2+9XYYW+sF27YJJ7K0jhvE0voHSYI2O69xrOOleK61vC2tcxBeOYGy+G9Wrh+CNoAg8tQOfdT1RJ7DSXNZqXaxJG3xoVZPbvUlWogLbgOJRo23yoR9oN8ZLQ7Sx+AH1pdkSPEfMUJ6V3gcLbdj1kYJP72keqj1ocfJ0XTKy7V6KhW781KSpWVF11eEV1ccXhaUKbU0oNVSTFrT4FR1apINEBHvih7ipfEcSttGdyAqAlieQG5rHuM/ahdZyMMiqk6M4LMw7SJgfGklphRqTVT+l/TRMKTatqLl6NRMKk7Zj291VrD/aXfyOLltCxUhWWVhuRI1kVSLt0sSzEszGSTuSd6VjJFhu9O8cWzC9k7AiqBrpzBPOh2GdnIYW3aCCSgJ2MnuqMjJbgsA76EKZypBIIuD9IwBpPPWlnEPcXKzEgRA2AjSAo0GlBS49DcbNmwHEreKZLlrYtdkHRlPV6rDkaLC2oYLKgnYaAmOwc6wzgHFnwl5biyIOo2DDmDWoYvhdvG4uzjLTBbaC2wgdYkNmyn4g+FK1fQyfEty2ABOldjMEVtNcYQo0UHQsToPjFD+ALihxW4l+4Bhyma0sgTqAmVoknR5Hw50W+0fiORcPbAlrlzQc+qI+bCgotdh5Sfgz/wC0e464TMrwG9mCBpuSNQN9J37azPheLa1cDqdR6HtB7Qa0X7QsFeFu7h4ko6s0bZQMwieyazHD7iqUhHZ9NdFkTEfd8QqqjKstlUDOGWAfI/Ost+1/irHiNxEOQIqKcpIzkqCS2uu4HlV2+yXjS3LaodGRMp78ugPp86z77TeHucXdxUq1q85yFWBMJFuSOwlDB5jWm8i0DeAYprTC+ph7TKwO2h3HnHxNfQhtWMclu8ly5kIOU23ZBvrI7ZHOse6E9DXxFvNeUpauGM3aACQw8+fdWw9E+jy4Kz7JXLCSwnlO4FButnSVqhhujKzIxGJ8M6kehWqd0jsezvsmZmylQWaJPVU/ogDTbblWj45H3SDG6nc+BrOOPENffQ7g67zA+Rrvc5CY4VLoax6ThbPe9706lQsdiCLSqhjkY300j60XxK/4ex/+0+rx/wDzQi6QiXHb9AM3oJFMukPLsq/RnD+1xdy6drfUXx2+h9avOJuQCewfUUD6I8PNqwob326zeJ1g/D0oxiB1W7xFEA7Zu08b4HOhdi4TUi2J1rmcW7hzhgPAVRvtRxWTBBJgtdBH+gE/MrVw4WdD3EfOhvSjgNvFNYzyVU3XgaAlsvyimXQF2Z9wS4SoJ3o8lNcV4SMO4ySVPbyNPINKztU6Ko9rq8NeVwSrf9RXv825/GaSekN7/Mf+N/zoKaTJr2vbj9GDYaXpPfB/7j/xv/8Aan/+qMRyuvH7zfnVYub06H2owhFvoErJvSLpJiLlpka6xVoBBJ1E7VUUolxUyp8qHWbdef6uKU9GjD+Iq+9NF6Xc1ry3azac6yluzy0CT2k1aeE8KgZm9OymujnDhGY6ty7qn461cUwyuRyKTHwOlZsk70jVix1tky/wlbixAFWT7NFIttbZh+HcZd+w6Hw/Kqvg+G3yhyksxiFzAGOep51GxGBfD3mWJZcrtl1AzKHYfurJEnspsLa2Lnpl86T4y597aGEWXIQjmnVI19daj38dcxGKzsxb2HtMs8sktP8AFHoK7o3aF++wJAQWWfrjRSVIBMdhFGeiHAQcO1xpF257Q5SNgdsx5akn0rTjabSYc+RPGlHwgX0r46oxBVgWZ0ST2ygBPZvWR4hcruCIKsRHZBrQ/tEw7JiB1CBlSG1hiBDQfGNO4VW+OcIa4ov2wSWVcygSSYEkRzrpP5tLogorgn5LN9m+DuBWuiQrdVR+sNM8jmJyjyo90/4E+It2/u65mJBCjmD8BE1XugfFcRZypcByKshLix1dwROo51oPR/GF2BykAdaBrpNGMk3xA4tbCnRbDHDWbVkyCiqp5SY1PrPpRzE40omYiSDE9x2J7vyoet1WZSDrPhQDinG7ha/YC5TJGupIWDHmAfWl9RSgJGLl0WNOLkg5ohpCgRrpuSTWS8c46bd+6mUHKxWZ7KuXDcNdRvasMyR7xUkCdgAxrLOkN8NibxGo9pcg9okwah6JSlakC2XrBcR9thbJy5cocbzP4rmfjQHjOPZcQtnSHUE90Ek+sRRLo6v+Et+DH+ZqA37bXOIuIlbdtdeyRoP5m9K2ySWhU72WXCHQGpV5uqfA1Fw+iil3W6pFKMeWk2FTEqOgipNnceIoMIdwA6rd5AFMdIuKGwbeUAgAyOZ1AAHfUzBW4TXt+hqNxOyDdVjqQsDukkk+O1Fp8dHQavZWuluPXIrt1RKnXSJ+VCLPGbEf91P4hTP2oYgC2q82YfDWs/sGm9u+2c5UaP8A+r2f8xP4hXVnhFdR9hfYOZMDV5m1pkmm84Haa9NmUXf3rgp0qP8AeJOmn99tE+G6HNz5VOORK2M42SrfRd7gnPlPYRIoDxvCtZPs2ENue8ciO41eE4sLdss3ITWe8Vx7XbhdzJPw7BXnZ/lKzRjdKiIhp/DXgpMifp3ilpgT7PP369w7SKilKg/odaLJwi/Gxqw28cYjeqTw9ytHLNwuND8YrJOOzfilaD3C8eyNLLosSxIiCQNBM86K3bTNibrBepdsqgeV3bKCQGPJVJ8xQTgqKbnsnhiQGAJmWltJO0AE+dFeOcMbqgOII03OUjca+Pz2rRjhSIZW5SpBexeVXykBHbqmOag6AkbjarRhLpAEA7ctqzWzgroGdroOUGAd9NdxVw6G9IFuoVzQy7zyPPQ1a6J5MMkjun1oXMCz/qOgXu16xnvmh/RZrKBDddVgDQ8yANgNTVi6beyPDLwQglcrxsSVZWPqAR6Vigxpa5n2Omk7QAPpQk6kmLH8K/Zo/Hkz4m7csmUdVCkgjKVWCIOvLTxqydEsKwGaY05GPmIqkYLiqlUzHKCmckwBAIXXzNXTo1x7DgAe2t94k/lTY0rsWUnSRcMLbzHU6jkwUT4Eb1ROJcHxC3HvNLszkQJZgCCNwIAAgb1cbfSDCgx7dD3asR6CpmPd7llmwrdY6rECSIOmYc++kzJS0dim4si9HcKv3W3bulmI1hs3V16o8hGlYP0khsXiCsQbt09mmdo05VrXE+lWIw9tWxFtrbbQQOse7K+vKsmxTF2ZzuxLeZM/WlWRYlSKRxvI7ZaOiLk4bXkWA8BpTuBL9fOwIkhSFCmATIOpnXn4VG6JN/hyP22+lK9mV32JJIHeZqkW2rJTVNofa8Kj8SxmRCRrGsdtP/dJEo+lA+kDlEykglvgKZ9ASt0IbpW42tr5k/lXtjpbfZgFS3Mjk351Xoot0Ywma8s7DU+VZHkkbPailZq3DL9w2h7TJmMSFnQx307i/ePdp6CmOFrJA7aDHphhZYO7IwJHWRoPmAa2J6Rj8mb/AGi4wvigvJFEeJ3+QoBZNI4jifaXrjySGdiD3SY+EV7aarISRIzd1dTeavaYAu41Rb76U65qHizpWrLKoslFbPMO2oo7aeBp3UBwSknuorrGn9kVhhLRdoncbv8A4DAcyv0+tRuiPRdsY2ZpWyp1bmx/VX6mkXUa8otr7zsgHiTFa1wfArYtJaQdVAB4nmfMyfOllG3Zy0Dm6J2QmVFy6RI+o51nXSPo89hz1YG+mx8K2pDSeJ8Ot37TKwE8jzB5EVKUb6GTMXweD/B9oBIj0PKar3tnDHrMDOsEj5VqOHwhQMpSCpKuI6rA8/A1X+lvRtVtjE29BmVbi+Oisp+BH5VGKabKudpIA4Djd3DtmtFZI1LKr/Ftasf/AFc2Ksm3cRVuqysGSQCIIJGsqZK+TGq3ieEncTGneKldGeHE4pFaMpmTyjSZ7KdNdC7D3G8e2HtW/Z3CXaWLECQswoAMzJDansFQeH9KHtqAip+0WXMSe2Z8fWrJhOjqYrDe2cEkovswZJyr1p8W1gcgRzJpjBdG8JEuLh2jI+Uc/wClPFWWhCc9pg1ekF99QwSZELpv3kmoF7AFUzzE9pH07as9vo1hgAJYb/pTPqdPKnE6LYPmWM/tU7g2O8GV9gE4e57C03s3j2ba5TGX2gYGeyADUno4Jdu5av1rFWURQGUKqxA0AAH9KrWMxGGRy+HRgz+8ICpOuq8x6VHJBRXYssEl4I/CL04i8p5BCvgJB/3LV3Xp2uGsm2i+0uaQdkXTXMdyQeQ9RWeEhWZ9iwgwTtpp8BXmBw13EPksW2djyHIdrHkPGs/ufR0cVbkP8Y4rcxFw3bzl2PbsB2KNgO6hTXC2ijz5CtI4V9n1u0puY5jcYAkWrc5AY0zNu2vgPGs1fHQxWMp2jaPKqQwtu5BlmSVItXBMM1q2FkGesewSAani2WIgzEz/AEpOIBCKQAZC7mI01M1XuJ8ZjKLZIZZ6wOg8DzrTJLHpmWKeR6CXFuIrZ0X3zy/pVSxGIZyWYyTTV66SSSZJ5mmi01knkcjbjxKH+R0XKtnRdAJPaYqucOwBcgnb4mrtwzDhFGkV0IO7J5ciqkXjoxYzNP6orGukxClx2k1tnRbEoLTEsBrGunLSsG6XX5LR+t661pl0kZYdsq4EE+dPLTNsU8tXj0KxyuryvaYUW1Q8XtUpjUTEmr5n8WJHsk8Nfqx2EipoYeR/v1oZww7jwNFbFprnuAlhuACZ8qw43VmiS6DnQnCziSx1CKWHidB9a0a01Z/0P6i3DrMgR2aH86vWGcQKpLon5CKGvWeIPr8j8KQlJv8AumpjE63YR16wHZVJ+1bBezwn4eiG5bZh6rp/qZKs+Dxek8p3OgHhO5rulHD/AL1hWtqQdG8+qYHrlPlXPaORkHCsQQi8+XnRbh9zLfQqurSpH70L9Zqu8Gv9UqRpI8qM8NxWW9bMTBkeUEeOsVm5fI0cLjaNDF2Wca9UgDwjSO7ceVRkx62WC3LSZSeq4WYn9F17O8VXuGcayIrNJGVVPdElT8SPSp9zjlh9Pf56bg+VaIvyjVjhygafgOHWiOtZtqf3F1+FS24NYj/s29exQPiNayPFdM7B0drpj/8AI527OVD8D01uz1FEZtFZmMLOwM7xzqzaM08codyLh09wLWRktKSrdaOZUcp567+A7azf2rBzJmOUfpc4/vetFxuOvXkANtzsROu41BkeVDLfDbaMbl0Mp3/EEAHt13rD6hO77RoUnCPydlWw2Fu3GAKuoOvWESJiQDvW2dC+ja4e2jBtxMAR7wE5jzNZ7e6UW0UplF4a5TMZDyKtG3dTlr7SMUqBEWyIEA5WYj+aPhSQcVtiSUpo2O9aEHSay/pfxPhyEj2SX7o3AAgH9p408tap3FOlWLvArdvuVO6ghVI7CFigQM7b7AfICmllT6DDFXYS41x67fMNlROSJIXznc+NBXu0nFOQxRgQyzIYEERuCDzofdcmhUpbkBzjBUh+9ilE93ZTeG4wFMm3m/1R9KiC0KWuDHfTqMUQlkkwunS119y0g8ST+VdjOkeKcgZwgIB6gjfvMmhlvBKTEmrFwrhltnGZS2w1mNO4UznRMf4HxC7LJcd2BQEE7AiZBPmKB9JLkmByq5dIMQMPZQKnvaQNIgeFUfHnN1u2ujbdh6QMtinlFciU8LdakSYiK6nMldTgGyai4japBNMXhpVsvQkeyT0ewLXHgaDmfnWn8MwSWgAg8TzPjVP4EoRBHavyq5YS9IFeVKVs1VWgRgbRR8QI0F0ifHUfAioy8WtA5TacxoTpy8daLhoxF5QYzLbfUdUyCpn+Gqm3vt+823iabLkaimjsWNSk0yyYTjNgHe5bPbDD47fCjlriWa31LqurdWeYnvH1FUtKKcEtQ8oIPMgA/A1HHmblRbJgUY2i3WmAjY9m5j12qdYxEehoEcSw3P8AIFqDxTixSy7DuWewtp+darpGdRM9wRi8yzo7nUDtJI+dHlwiW+sJnffn3Cg4xVtCCdwSe/WmcZx5m0UeZrK1KT0aouMFsOfeiBCoZ8NPyrxeJXEU5yo7AdSR3U1w2+720ZZGhzZgDrpsTyNJtYeGbPladRqQAZ2rq3Rogk42gBj7gNxyq5UJOUHkKP8AQ7gty66tEprOu0aifn3xUvG8Ms3QvtTdtuJllAdN9NNxU7o9fw9ksto3MzgKQZjQ6sm+u+hM1ZTS0efPTdFp/wDSWQMWuTIMZs0DeCCu3nVT4tcKkJevNdyg9RGPUOkasI7dhNXjhnEerlvddCNLg5fvjcHv+VCuN8AtEk9U5iDnG/j2U88Vq4i483F1IpFsA7ADxJ08jXo02Pwo7iOjiEghyIiYkye3XnTPEUt2U9xmflmBI8+UeNZnjfk0/wAmJCwPD3vuEtKWYmNNh3k8hWrdFeiVrCAM3Xvnd9IXuQHYd+5qi9CuOhMUntjllWUKq82iCQu21ac3Eratla4oPYWUHz1qmLGnsSWVyMA6Ut/jsR/898fztQltTFTelbH75fJ/zrpnkeuxkd1Q7ba00u2SscVYFclKFctIcP4a5B1o5wS5Lz3H4UAtLqKsfRxQXbu0/OgwB7jl0jDFiAdwBvvlGvZvVAuidK0XpA6rw+7qMxawkcwCWcn+QVm73K141UEAZVacK03OtKD1VCsVFe1011GwUQgJpFwTpTx7tvnTb1efRNdlgwfVBXw+FWLht/Sq3YbXx+o/pRLh+Ijfx/OvG8tGp/ZZLlkN1h78AeIE6fzVSLsi7cB5O3zNXLh1z2iZoIBmJ5gHQx2Hvqn49YxF0ftE+uv1psq+KHwP5j9s0f4HaDTq/ggqvJtRXhnE3tggQR2Gs+JpStmrNFyjSDtzDAmANT+u0nyUH50N6fqLWBCiRNxNvMkseW30qXh+kMboI/YhfpQvpTi/vdtbYlFDBjzmAQB6mfKtfuwS7Mnsz+jOJqTgrOdwOXPwo3b4BbG+Y+cfKn7OCVJyiKlLPGqRSPp5XsnYa5pG0DSi1vCJbTM6gmNSwJ37hyqt3r+Ud9HbHEmyKHUaCM2+YftL4dlLijey8oykqgJtKXBazcAAOy25nxWZjvpi7g1dZj8QESE6oM88pMrHjTmHuW7b57aspPvKBKkTyO9N8axztHs0yxuxMEnuAqvBEY+nyPtEVMYbJzJdvKRoSCGg9hGhPmKLWOlKZIdmZjJOVQgjuy7d9VK7h7zGWck9tJODuEyVDfCnjcQv0eT6L0nSK2wEZxylY07JkiKjcb4irKPZlnYiIAiO87x61XOGTbnOmhj9oAiTMCCN9xrVl4fxIxqFurzEhmHbBifUedFwUtsyZozg9xohdHUe05uspL8iYKjt0ipxBJM6k668ye2itrG4ZxCuFP6rCCPI0s4ZSJDKfMD50/EzuTYCTCgiCAe2RuaZxmCi1ciE6pg9lWFbIH12+Yqr9KuOIA1lA2bYsIUAHkDuaFHJNvRVENOg1HtU+tRNQ7aq1dF8PCk82MeXOq5hF10q9cDt5skDsP1pDgS2CzX8SX1RxlG+6EAT3iDHjVW4lgjbY7xWs2+G/hhOYJJJG8mh2K4CGkNr5fKrc6LLEmZRNLWrxjugxOtsx5UDxfRXE29fZlh2pr8N6eOZeSU8TWzzh/Ds9sNrrPzIrqtnAOGsMPblGmDuDzJNe1oM3MzUUi7XTSbtWk9HIKYB5VfAfAkU5dvgMFOxBJ8tQKhcNfqeB+BrxHl8593NHp/QGvMr5s038TR8EmVQBtAjmD31UuPJlxDSIzAH6H5VYOFOrrNt5XsB0HlMioPSDhWeDJBGxEn50+SNxoTHLjKwMrRzp1cRTAwqD37wHpTTpY/zmPgv9KyvAzYvURCAxgFN3OJDlQbE3V2QGP1nI+AFIS7oCN53oe19nPP9Bg4xm2FD8RxG4s9QiOZ/pSxfMT61HuYjsNPGCQkssme8IHt7yhzIOYmOwA1ZFxcDUCFMazy7CKreDxoDhhCk9UsANAdzVnC5RG8yT3z/AM1eLo7HmcHaPBxBTsPnShiC36J9KbFkDbTw0p+xYzmGJgd/wpudeDWvXtdxF4cF9kPkPqRUv/065+qP5fzrx8eUGVAB5TSBjGO9xvKK7m/Asv6hkfS0e3MJdXZD/EooffwN4mQmvbmP0oxhbik9d2I7miofSFGtKLlpwVBgoZmNw8zJHIxEUW5EZesyT0yAbGJ52w3kG+etKw3Db91vwbcHaLakAd08vOrHgAl2z7SzdPtgBCW1Zhn3yNJbed5EUa4Dx0ZGLqQ4Y5lUalx7xA8FJ/0mk+XRJTS/tX+jNuOPdwlw2XH4gCmZJjMARHbv6zVcBJJLakkz86vf2wWf8Raufr2h55WP0IqjYVC5CqCWJAAAkknQAAbmuloWUnIcFOrTuDtBgZE6gDedmOnKdBvTgwm2s6ToJ5D3ddd+7apckUWCbipIkYHY1oHRpSCkDefh/wAVR8BY015xy8T61dej9+FXbQnUmBsT60vJWFemn2We9cfkPhXWbuaAwE/3yqBc4mYBjYtoDJ0DHURp7tPWeKGNVVoJ62bSCVEKQNffjlsabka/48q6CqWhG+n986eXCg6qw8J0ND72OIcADszAHrN1XMKsa+6NZojw7E51mApmNDIIgGQdO3s5U2nok4SjHkegEcm+NdUqT3V1NQnP9HzEDSHrg1JNb5PR5yRM4OdWHaKdxC5bQHa7H00+tR+EPFxezapXHjDZeQ1HfNY59joiYe6V2JHgYp+7eZhDMx8STUNT/c0v2naR5UjGENZHKpImAJG3n60yBP8AfxqUoilYUNfdu0nxpa2x2U5XRShOV1GhkTTF7Dz7rCnpptk/sVxxFbDt2fWrTwK5nUIT1kA05kdvlVezEVIwfEmtOriDHb8QYp4vewMtv3U0vCrGY9n/ABQzB8de4x90AawB9SaNYO3K+P8AyaeVeAbbogZR2/P8qWlsd/ofyoraws7H4AfSiFrBgfpN8PyrrX0PxYBtKJACsSeXP0iiNvDswI9ncAIKnRoKndTHI1Hvrkx9pZ95l636XWWND/pq0Lh17X/iYfI0VL9C8dlDwjHA4iLntBYfUAZkJHbpBJH0ozwu6BiLvsxo2bKNz+IsKf56McY4It60QshxqrEkwd46xOhiq30UDJiArghlaCDuCKV2gsd+2FgDhV5qlz0lB9KzrAFhcGQkNsCNxOn1q7fa/fnFWl/VtD+ZmP0qj2WhgRuIPoQa7IvAVV7JJskaQxEwDlInwpYtMIJBA17eW/hXtrFkKBC6dx13317zXLf5ZRGojXYxI37hUdl6xeJMK4BCIMHeI8N6v/RmMhOmnfEc6olq7ETHMnzM1onRawPYZiT15gHbTu9a6NtjJY1+MmS7rgDMSoggHXmYifUUr7yoBmAetpI62UkGPQ0qxhoTITrIMjeQwI5coA8q9ODXXVutmnbWSzcxyLmnpmjlj6bZMs4pBHXUHbceY3pdnGBgGBDA6iNP+DQ0cPUEEFtIgaQIMqPI07ashVCydBAnsG21GN+RMnt18WwqLnea6oq3VFeUxE+dK9X866urYzCLwW6+I+dEOkfvr+7XldWXINHsELUhBXldSMPklLS66upWMKrq9rqU4bP1r2urq44QaauCurqICfwX3vKrYT1rPf7Tz0rq6nAvyQWwx186n3DXtdRRqfYC4p/52H8bX+56tw+tdXVyJeSRbqsY8f8AuHkn+2urqMugS6Kz9qv/AJa//Ev+5qp1qvK6hPsXyPrTtncV1dUgeQpi/oPlWo9H/wDxbP7grq6jHspD8v8Av2T509KUm1dXVQquhaV2Irq6gcRxXV1dRHP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SV"/>
          </a:p>
        </p:txBody>
      </p:sp>
      <p:sp>
        <p:nvSpPr>
          <p:cNvPr id="4100" name="AutoShape 4" descr="data:image/jpeg;base64,/9j/4AAQSkZJRgABAQAAAQABAAD/2wCEAAkGBxQTEhUUEhQUFhUVGBQWGBcUFxcVGBUYFxgWFxUVFRcYHCggGhwlHBQUIjEiJSkrLi4uFx8zODMsNygtLisBCgoKDg0OGxAQGywgICQsLCwsLCwsLCwsLCwsLCwsLCwsLCwsLCwsLCwsLCwsLCwsLCwsLCwsLCwsLCwsLCwsLP/AABEIAMIBAwMBIgACEQEDEQH/xAAcAAABBQEBAQAAAAAAAAAAAAAFAgMEBgcAAQj/xABFEAACAQIEAgcFBAgFAwQDAAABAhEAAwQSITEFQQYiUWFxgZETMqGxwQcUI9FCUmJykqLh8CRTgrLxFjM0FSVz0mODwv/EABkBAAMBAQEAAAAAAAAAAAAAAAECAwQABf/EACgRAAICAgIBBAIBBQAAAAAAAAABAhEDIRIxQQQTIlEyYRQFQnGR8P/aAAwDAQACEQMRAD8ACcT6OPbAcSyxMgdZO0EDcVV24XDqZ6rHfl5GtsS1QPjPRlbktahXO6n3H/I949KZpMUoLYPmnVYE6cjrqpoYqTJWQQB8WeQaP4zAvYciDpupGv8AXxoOiEjMu4VPjmMHyIpUnTsF7JfCrhCyRCzH7v8ASZozwgdQ/v3f97VB4QwKwREyYPPtjtEzRPglv8OOxrg9HYUtDWT0WpCJXltKk20oBHcAn4i+NN4les3ifnU3hyfiL4/SomI99v3m+ZpZLQYjFy8i6FTsNZrwYhP1T61GxvvHy+QppWqZZIIi4n7VOKU7T6VARqdWjZ1Ik3L1pYBeCTAEEyfKnrYUjRvgRQpMJN4OxkKpgd5/oPjU9a5s6iULY/WFKFnvHrTAFOoK6wUOiwaGdJsQbOFu3AYIUhTv1jouniRRCaq3T24XwrBQSAyEneADqaZK2BrRl9ehZp1LdOFKuyQ0BG9TcJhGf3Y3jUgfOm2wrxOUx2xRjhuEItq22sGRuO2g5UtFMcOTpmhfYnilF65YugZiMyzyZCQwA7SD/LW0isA4NhXs37OJt9YqVJHLTTx1FbnheJ2ngLcQswkLmGaP3d6Fpiyi4uibXV1dRFOoN0sP+Fuf6fmKM0A6at/hj3sv1ors4zS9NRHWptwVHuCgxiKUrqdiuoHF0VacVa9VaWoqpIGcY4YlxDmExEEe8NeRrOeK8DuIzMskdXWNOYIbkNa1i/alSPD51Hw2AgtMEER2yNZn1oUcZhw2xmtjMCpkx2gzuPjRTgqfh/6rnn12o5xno/ll7PiUO3lUHg2GItgHQy3+4/nScdHWSbdupKpS0t06qV1BHeGp+Ivj9KHXvebxPzNF+GL+Kvj9KpGI6YWFuOGz6O4PVnZiPpStN9BToMXUkmATt8qR7M9h9K4KY0POZ7jqPnXZX/WqNFk9C1T+4pYWm1V/1j608uftrqCeqg7KWqDsrxWenA55/Suo48CV6RSbuJy8vhSsH7S4YUD00HiaKicQsQWJidKI4PgZuIfaDLbYQZ3YHkBUnhWAz4oW5BidRtoJmtCwfDkSD7zdrax4dlUURXIwXpX0PfBkME/BuHqE7jnDDlVfS1bDaxPyr6Z4xwi1ibfs7y5lkHcggjmCNaw3p/0STC4gJZLFHQPqdZ1BE89RPnTuKY0J3oF4e6GGg0qVh1A0jTsoRhnKHKdIqVcxQA0NZ3GmXsO4TiITSrh9ntks9zEt2ZF7hu30FZLaxBZ8o1JIA8TW28Gteww6WxvGp7+Z9atjhvZnzTVaLjh8SGAgiez4U9VMs4zK2YbjQVYMFxGQM2vfVXH6IKX2FKrvTk/4cd7j5NVhUzVY6fPFlB+39DSrsZGfuKaYU47UigEby11Liurji6AUta9UUsLVSZwFKivFWnIoAshYxJBHjQZcPHqfiSaP36HOlKwkQW6UFp4rXkUDh3hi/ir4n4A1gnE/+9dj/MufFjW/8NH4i/6v9prAMVrdbvc/7qrjBI1bEyqGN5jt2FQxirnd6UZxdrrR2u/w/wCabGGHf6VkkvkXiD1xT88voaeXFt2Cpq4b+4pX3fw9P6UKGIZxkCSNqAYLpg1y5C4djb/XBk9mYgDQVYsbgvaW3UGBEFojKG0mTVd6D4Qe2yhiFWAxBGWAwBmdhE1wVGy0YSwbty2hWM52nWN60Th/AkQDMAY/RHu+fbVP4RkbiWdDob11QAOqERcqsrbHNBPdRjj/AA6619nTGGyDl6kXIEDtVwNdeXOrRhuiEp0rO4Wv/ud3uD/AKBVxFZ90LxCnGOvtluuqOCwMltVGbcnlVl6RjEnJ92uInvZg5idojqN30UtnOSSsOGs0+0bCi7iACSMqrBHfM0RGK4oHyZ7BOQsCIKnUCC2QQdTp2UE4y983T95y+0hRCHSNxt3EUXFo6E7eirYzoZcOHu4hLgIS4FKto2Ugaz2glRHZVau4J1MEbc60/GX8uBCf5l4k+CKPqR6UAPDC6MY5ad5rlG0O8jA/A+Ffd2+9XYYW+sF27YJJ7K0jhvE0voHSYI2O69xrOOleK61vC2tcxBeOYGy+G9Wrh+CNoAg8tQOfdT1RJ7DSXNZqXaxJG3xoVZPbvUlWogLbgOJRo23yoR9oN8ZLQ7Sx+AH1pdkSPEfMUJ6V3gcLbdj1kYJP72keqj1ocfJ0XTKy7V6KhW781KSpWVF11eEV1ccXhaUKbU0oNVSTFrT4FR1apINEBHvih7ipfEcSttGdyAqAlieQG5rHuM/ahdZyMMiqk6M4LMw7SJgfGklphRqTVT+l/TRMKTatqLl6NRMKk7Zj291VrD/aXfyOLltCxUhWWVhuRI1kVSLt0sSzEszGSTuSd6VjJFhu9O8cWzC9k7AiqBrpzBPOh2GdnIYW3aCCSgJ2MnuqMjJbgsA76EKZypBIIuD9IwBpPPWlnEPcXKzEgRA2AjSAo0GlBS49DcbNmwHEreKZLlrYtdkHRlPV6rDkaLC2oYLKgnYaAmOwc6wzgHFnwl5biyIOo2DDmDWoYvhdvG4uzjLTBbaC2wgdYkNmyn4g+FK1fQyfEty2ABOldjMEVtNcYQo0UHQsToPjFD+ALihxW4l+4Bhyma0sgTqAmVoknR5Hw50W+0fiORcPbAlrlzQc+qI+bCgotdh5Sfgz/wC0e464TMrwG9mCBpuSNQN9J37azPheLa1cDqdR6HtB7Qa0X7QsFeFu7h4ko6s0bZQMwieyazHD7iqUhHZ9NdFkTEfd8QqqjKstlUDOGWAfI/Ost+1/irHiNxEOQIqKcpIzkqCS2uu4HlV2+yXjS3LaodGRMp78ugPp86z77TeHucXdxUq1q85yFWBMJFuSOwlDB5jWm8i0DeAYprTC+ph7TKwO2h3HnHxNfQhtWMclu8ly5kIOU23ZBvrI7ZHOse6E9DXxFvNeUpauGM3aACQw8+fdWw9E+jy4Kz7JXLCSwnlO4FButnSVqhhujKzIxGJ8M6kehWqd0jsezvsmZmylQWaJPVU/ogDTbblWj45H3SDG6nc+BrOOPENffQ7g67zA+Rrvc5CY4VLoax6ThbPe9706lQsdiCLSqhjkY300j60XxK/4ex/+0+rx/wDzQi6QiXHb9AM3oJFMukPLsq/RnD+1xdy6drfUXx2+h9avOJuQCewfUUD6I8PNqwob326zeJ1g/D0oxiB1W7xFEA7Zu08b4HOhdi4TUi2J1rmcW7hzhgPAVRvtRxWTBBJgtdBH+gE/MrVw4WdD3EfOhvSjgNvFNYzyVU3XgaAlsvyimXQF2Z9wS4SoJ3o8lNcV4SMO4ySVPbyNPINKztU6Ko9rq8NeVwSrf9RXv825/GaSekN7/Mf+N/zoKaTJr2vbj9GDYaXpPfB/7j/xv/8Aan/+qMRyuvH7zfnVYub06H2owhFvoErJvSLpJiLlpka6xVoBBJ1E7VUUolxUyp8qHWbdef6uKU9GjD+Iq+9NF6Xc1ry3azac6yluzy0CT2k1aeE8KgZm9OymujnDhGY6ty7qn461cUwyuRyKTHwOlZsk70jVix1tky/wlbixAFWT7NFIttbZh+HcZd+w6Hw/Kqvg+G3yhyksxiFzAGOep51GxGBfD3mWJZcrtl1AzKHYfurJEnspsLa2Lnpl86T4y597aGEWXIQjmnVI19daj38dcxGKzsxb2HtMs8sktP8AFHoK7o3aF++wJAQWWfrjRSVIBMdhFGeiHAQcO1xpF257Q5SNgdsx5akn0rTjabSYc+RPGlHwgX0r46oxBVgWZ0ST2ygBPZvWR4hcruCIKsRHZBrQ/tEw7JiB1CBlSG1hiBDQfGNO4VW+OcIa4ov2wSWVcygSSYEkRzrpP5tLogorgn5LN9m+DuBWuiQrdVR+sNM8jmJyjyo90/4E+It2/u65mJBCjmD8BE1XugfFcRZypcByKshLix1dwROo51oPR/GF2BykAdaBrpNGMk3xA4tbCnRbDHDWbVkyCiqp5SY1PrPpRzE40omYiSDE9x2J7vyoet1WZSDrPhQDinG7ha/YC5TJGupIWDHmAfWl9RSgJGLl0WNOLkg5ohpCgRrpuSTWS8c46bd+6mUHKxWZ7KuXDcNdRvasMyR7xUkCdgAxrLOkN8NibxGo9pcg9okwah6JSlakC2XrBcR9thbJy5cocbzP4rmfjQHjOPZcQtnSHUE90Ek+sRRLo6v+Et+DH+ZqA37bXOIuIlbdtdeyRoP5m9K2ySWhU72WXCHQGpV5uqfA1Fw+iil3W6pFKMeWk2FTEqOgipNnceIoMIdwA6rd5AFMdIuKGwbeUAgAyOZ1AAHfUzBW4TXt+hqNxOyDdVjqQsDukkk+O1Fp8dHQavZWuluPXIrt1RKnXSJ+VCLPGbEf91P4hTP2oYgC2q82YfDWs/sGm9u+2c5UaP8A+r2f8xP4hXVnhFdR9hfYOZMDV5m1pkmm84Haa9NmUXf3rgp0qP8AeJOmn99tE+G6HNz5VOORK2M42SrfRd7gnPlPYRIoDxvCtZPs2ENue8ciO41eE4sLdss3ITWe8Vx7XbhdzJPw7BXnZ/lKzRjdKiIhp/DXgpMifp3ilpgT7PP369w7SKilKg/odaLJwi/Gxqw28cYjeqTw9ytHLNwuND8YrJOOzfilaD3C8eyNLLosSxIiCQNBM86K3bTNibrBepdsqgeV3bKCQGPJVJ8xQTgqKbnsnhiQGAJmWltJO0AE+dFeOcMbqgOII03OUjca+Pz2rRjhSIZW5SpBexeVXykBHbqmOag6AkbjarRhLpAEA7ctqzWzgroGdroOUGAd9NdxVw6G9IFuoVzQy7zyPPQ1a6J5MMkjun1oXMCz/qOgXu16xnvmh/RZrKBDddVgDQ8yANgNTVi6beyPDLwQglcrxsSVZWPqAR6Vigxpa5n2Omk7QAPpQk6kmLH8K/Zo/Hkz4m7csmUdVCkgjKVWCIOvLTxqydEsKwGaY05GPmIqkYLiqlUzHKCmckwBAIXXzNXTo1x7DgAe2t94k/lTY0rsWUnSRcMLbzHU6jkwUT4Eb1ROJcHxC3HvNLszkQJZgCCNwIAAgb1cbfSDCgx7dD3asR6CpmPd7llmwrdY6rECSIOmYc++kzJS0dim4si9HcKv3W3bulmI1hs3V16o8hGlYP0khsXiCsQbt09mmdo05VrXE+lWIw9tWxFtrbbQQOse7K+vKsmxTF2ZzuxLeZM/WlWRYlSKRxvI7ZaOiLk4bXkWA8BpTuBL9fOwIkhSFCmATIOpnXn4VG6JN/hyP22+lK9mV32JJIHeZqkW2rJTVNofa8Kj8SxmRCRrGsdtP/dJEo+lA+kDlEykglvgKZ9ASt0IbpW42tr5k/lXtjpbfZgFS3Mjk351Xoot0Ywma8s7DU+VZHkkbPailZq3DL9w2h7TJmMSFnQx307i/ePdp6CmOFrJA7aDHphhZYO7IwJHWRoPmAa2J6Rj8mb/AGi4wvigvJFEeJ3+QoBZNI4jifaXrjySGdiD3SY+EV7aarISRIzd1dTeavaYAu41Rb76U65qHizpWrLKoslFbPMO2oo7aeBp3UBwSknuorrGn9kVhhLRdoncbv8A4DAcyv0+tRuiPRdsY2ZpWyp1bmx/VX6mkXUa8otr7zsgHiTFa1wfArYtJaQdVAB4nmfMyfOllG3Zy0Dm6J2QmVFy6RI+o51nXSPo89hz1YG+mx8K2pDSeJ8Ot37TKwE8jzB5EVKUb6GTMXweD/B9oBIj0PKar3tnDHrMDOsEj5VqOHwhQMpSCpKuI6rA8/A1X+lvRtVtjE29BmVbi+Oisp+BH5VGKabKudpIA4Djd3DtmtFZI1LKr/Ftasf/AFc2Ksm3cRVuqysGSQCIIJGsqZK+TGq3ieEncTGneKldGeHE4pFaMpmTyjSZ7KdNdC7D3G8e2HtW/Z3CXaWLECQswoAMzJDansFQeH9KHtqAip+0WXMSe2Z8fWrJhOjqYrDe2cEkovswZJyr1p8W1gcgRzJpjBdG8JEuLh2jI+Uc/wClPFWWhCc9pg1ekF99QwSZELpv3kmoF7AFUzzE9pH07as9vo1hgAJYb/pTPqdPKnE6LYPmWM/tU7g2O8GV9gE4e57C03s3j2ba5TGX2gYGeyADUno4Jdu5av1rFWURQGUKqxA0AAH9KrWMxGGRy+HRgz+8ICpOuq8x6VHJBRXYssEl4I/CL04i8p5BCvgJB/3LV3Xp2uGsm2i+0uaQdkXTXMdyQeQ9RWeEhWZ9iwgwTtpp8BXmBw13EPksW2djyHIdrHkPGs/ufR0cVbkP8Y4rcxFw3bzl2PbsB2KNgO6hTXC2ijz5CtI4V9n1u0puY5jcYAkWrc5AY0zNu2vgPGs1fHQxWMp2jaPKqQwtu5BlmSVItXBMM1q2FkGesewSAani2WIgzEz/AEpOIBCKQAZC7mI01M1XuJ8ZjKLZIZZ6wOg8DzrTJLHpmWKeR6CXFuIrZ0X3zy/pVSxGIZyWYyTTV66SSSZJ5mmi01knkcjbjxKH+R0XKtnRdAJPaYqucOwBcgnb4mrtwzDhFGkV0IO7J5ciqkXjoxYzNP6orGukxClx2k1tnRbEoLTEsBrGunLSsG6XX5LR+t661pl0kZYdsq4EE+dPLTNsU8tXj0KxyuryvaYUW1Q8XtUpjUTEmr5n8WJHsk8Nfqx2EipoYeR/v1oZww7jwNFbFprnuAlhuACZ8qw43VmiS6DnQnCziSx1CKWHidB9a0a01Z/0P6i3DrMgR2aH86vWGcQKpLon5CKGvWeIPr8j8KQlJv8AumpjE63YR16wHZVJ+1bBezwn4eiG5bZh6rp/qZKs+Dxek8p3OgHhO5rulHD/AL1hWtqQdG8+qYHrlPlXPaORkHCsQQi8+XnRbh9zLfQqurSpH70L9Zqu8Gv9UqRpI8qM8NxWW9bMTBkeUEeOsVm5fI0cLjaNDF2Wca9UgDwjSO7ceVRkx62WC3LSZSeq4WYn9F17O8VXuGcayIrNJGVVPdElT8SPSp9zjlh9Pf56bg+VaIvyjVjhygafgOHWiOtZtqf3F1+FS24NYj/s29exQPiNayPFdM7B0drpj/8AI527OVD8D01uz1FEZtFZmMLOwM7xzqzaM08codyLh09wLWRktKSrdaOZUcp567+A7azf2rBzJmOUfpc4/vetFxuOvXkANtzsROu41BkeVDLfDbaMbl0Mp3/EEAHt13rD6hO77RoUnCPydlWw2Fu3GAKuoOvWESJiQDvW2dC+ja4e2jBtxMAR7wE5jzNZ7e6UW0UplF4a5TMZDyKtG3dTlr7SMUqBEWyIEA5WYj+aPhSQcVtiSUpo2O9aEHSay/pfxPhyEj2SX7o3AAgH9p408tap3FOlWLvArdvuVO6ghVI7CFigQM7b7AfICmllT6DDFXYS41x67fMNlROSJIXznc+NBXu0nFOQxRgQyzIYEERuCDzofdcmhUpbkBzjBUh+9ilE93ZTeG4wFMm3m/1R9KiC0KWuDHfTqMUQlkkwunS119y0g8ST+VdjOkeKcgZwgIB6gjfvMmhlvBKTEmrFwrhltnGZS2w1mNO4UznRMf4HxC7LJcd2BQEE7AiZBPmKB9JLkmByq5dIMQMPZQKnvaQNIgeFUfHnN1u2ujbdh6QMtinlFciU8LdakSYiK6nMldTgGyai4japBNMXhpVsvQkeyT0ewLXHgaDmfnWn8MwSWgAg8TzPjVP4EoRBHavyq5YS9IFeVKVs1VWgRgbRR8QI0F0ifHUfAioy8WtA5TacxoTpy8daLhoxF5QYzLbfUdUyCpn+Gqm3vt+823iabLkaimjsWNSk0yyYTjNgHe5bPbDD47fCjlriWa31LqurdWeYnvH1FUtKKcEtQ8oIPMgA/A1HHmblRbJgUY2i3WmAjY9m5j12qdYxEehoEcSw3P8AIFqDxTixSy7DuWewtp+darpGdRM9wRi8yzo7nUDtJI+dHlwiW+sJnffn3Cg4xVtCCdwSe/WmcZx5m0UeZrK1KT0aouMFsOfeiBCoZ8NPyrxeJXEU5yo7AdSR3U1w2+720ZZGhzZgDrpsTyNJtYeGbPladRqQAZ2rq3Rogk42gBj7gNxyq5UJOUHkKP8AQ7gty66tEprOu0aifn3xUvG8Ms3QvtTdtuJllAdN9NNxU7o9fw9ksto3MzgKQZjQ6sm+u+hM1ZTS0efPTdFp/wDSWQMWuTIMZs0DeCCu3nVT4tcKkJevNdyg9RGPUOkasI7dhNXjhnEerlvddCNLg5fvjcHv+VCuN8AtEk9U5iDnG/j2U88Vq4i483F1IpFsA7ADxJ08jXo02Pwo7iOjiEghyIiYkye3XnTPEUt2U9xmflmBI8+UeNZnjfk0/wAmJCwPD3vuEtKWYmNNh3k8hWrdFeiVrCAM3Xvnd9IXuQHYd+5qi9CuOhMUntjllWUKq82iCQu21ac3Eratla4oPYWUHz1qmLGnsSWVyMA6Ut/jsR/898fztQltTFTelbH75fJ/zrpnkeuxkd1Q7ba00u2SscVYFclKFctIcP4a5B1o5wS5Lz3H4UAtLqKsfRxQXbu0/OgwB7jl0jDFiAdwBvvlGvZvVAuidK0XpA6rw+7qMxawkcwCWcn+QVm73K141UEAZVacK03OtKD1VCsVFe1011GwUQgJpFwTpTx7tvnTb1efRNdlgwfVBXw+FWLht/Sq3YbXx+o/pRLh+Ijfx/OvG8tGp/ZZLlkN1h78AeIE6fzVSLsi7cB5O3zNXLh1z2iZoIBmJ5gHQx2Hvqn49YxF0ftE+uv1psq+KHwP5j9s0f4HaDTq/ggqvJtRXhnE3tggQR2Gs+JpStmrNFyjSDtzDAmANT+u0nyUH50N6fqLWBCiRNxNvMkseW30qXh+kMboI/YhfpQvpTi/vdtbYlFDBjzmAQB6mfKtfuwS7Mnsz+jOJqTgrOdwOXPwo3b4BbG+Y+cfKn7OCVJyiKlLPGqRSPp5XsnYa5pG0DSi1vCJbTM6gmNSwJ37hyqt3r+Ud9HbHEmyKHUaCM2+YftL4dlLijey8oykqgJtKXBazcAAOy25nxWZjvpi7g1dZj8QESE6oM88pMrHjTmHuW7b57aspPvKBKkTyO9N8axztHs0yxuxMEnuAqvBEY+nyPtEVMYbJzJdvKRoSCGg9hGhPmKLWOlKZIdmZjJOVQgjuy7d9VK7h7zGWck9tJODuEyVDfCnjcQv0eT6L0nSK2wEZxylY07JkiKjcb4irKPZlnYiIAiO87x61XOGTbnOmhj9oAiTMCCN9xrVl4fxIxqFurzEhmHbBifUedFwUtsyZozg9xohdHUe05uspL8iYKjt0ipxBJM6k668ye2itrG4ZxCuFP6rCCPI0s4ZSJDKfMD50/EzuTYCTCgiCAe2RuaZxmCi1ciE6pg9lWFbIH12+Yqr9KuOIA1lA2bYsIUAHkDuaFHJNvRVENOg1HtU+tRNQ7aq1dF8PCk82MeXOq5hF10q9cDt5skDsP1pDgS2CzX8SX1RxlG+6EAT3iDHjVW4lgjbY7xWs2+G/hhOYJJJG8mh2K4CGkNr5fKrc6LLEmZRNLWrxjugxOtsx5UDxfRXE29fZlh2pr8N6eOZeSU8TWzzh/Ds9sNrrPzIrqtnAOGsMPblGmDuDzJNe1oM3MzUUi7XTSbtWk9HIKYB5VfAfAkU5dvgMFOxBJ8tQKhcNfqeB+BrxHl8593NHp/QGvMr5s038TR8EmVQBtAjmD31UuPJlxDSIzAH6H5VYOFOrrNt5XsB0HlMioPSDhWeDJBGxEn50+SNxoTHLjKwMrRzp1cRTAwqD37wHpTTpY/zmPgv9KyvAzYvURCAxgFN3OJDlQbE3V2QGP1nI+AFIS7oCN53oe19nPP9Bg4xm2FD8RxG4s9QiOZ/pSxfMT61HuYjsNPGCQkssme8IHt7yhzIOYmOwA1ZFxcDUCFMazy7CKreDxoDhhCk9UsANAdzVnC5RG8yT3z/AM1eLo7HmcHaPBxBTsPnShiC36J9KbFkDbTw0p+xYzmGJgd/wpudeDWvXtdxF4cF9kPkPqRUv/065+qP5fzrx8eUGVAB5TSBjGO9xvKK7m/Asv6hkfS0e3MJdXZD/EooffwN4mQmvbmP0oxhbik9d2I7miofSFGtKLlpwVBgoZmNw8zJHIxEUW5EZesyT0yAbGJ52w3kG+etKw3Db91vwbcHaLakAd08vOrHgAl2z7SzdPtgBCW1Zhn3yNJbed5EUa4Dx0ZGLqQ4Y5lUalx7xA8FJ/0mk+XRJTS/tX+jNuOPdwlw2XH4gCmZJjMARHbv6zVcBJJLakkz86vf2wWf8Raufr2h55WP0IqjYVC5CqCWJAAAkknQAAbmuloWUnIcFOrTuDtBgZE6gDedmOnKdBvTgwm2s6ToJ5D3ddd+7apckUWCbipIkYHY1oHRpSCkDefh/wAVR8BY015xy8T61dej9+FXbQnUmBsT60vJWFemn2We9cfkPhXWbuaAwE/3yqBc4mYBjYtoDJ0DHURp7tPWeKGNVVoJ62bSCVEKQNffjlsabka/48q6CqWhG+n986eXCg6qw8J0ND72OIcADszAHrN1XMKsa+6NZojw7E51mApmNDIIgGQdO3s5U2nok4SjHkegEcm+NdUqT3V1NQnP9HzEDSHrg1JNb5PR5yRM4OdWHaKdxC5bQHa7H00+tR+EPFxezapXHjDZeQ1HfNY59joiYe6V2JHgYp+7eZhDMx8STUNT/c0v2naR5UjGENZHKpImAJG3n60yBP8AfxqUoilYUNfdu0nxpa2x2U5XRShOV1GhkTTF7Dz7rCnpptk/sVxxFbDt2fWrTwK5nUIT1kA05kdvlVezEVIwfEmtOriDHb8QYp4vewMtv3U0vCrGY9n/ABQzB8de4x90AawB9SaNYO3K+P8AyaeVeAbbogZR2/P8qWlsd/ofyoraws7H4AfSiFrBgfpN8PyrrX0PxYBtKJACsSeXP0iiNvDswI9ncAIKnRoKndTHI1Hvrkx9pZ95l636XWWND/pq0Lh17X/iYfI0VL9C8dlDwjHA4iLntBYfUAZkJHbpBJH0ozwu6BiLvsxo2bKNz+IsKf56McY4It60QshxqrEkwd46xOhiq30UDJiArghlaCDuCKV2gsd+2FgDhV5qlz0lB9KzrAFhcGQkNsCNxOn1q7fa/fnFWl/VtD+ZmP0qj2WhgRuIPoQa7IvAVV7JJskaQxEwDlInwpYtMIJBA17eW/hXtrFkKBC6dx13317zXLf5ZRGojXYxI37hUdl6xeJMK4BCIMHeI8N6v/RmMhOmnfEc6olq7ETHMnzM1onRawPYZiT15gHbTu9a6NtjJY1+MmS7rgDMSoggHXmYifUUr7yoBmAetpI62UkGPQ0qxhoTITrIMjeQwI5coA8q9ODXXVutmnbWSzcxyLmnpmjlj6bZMs4pBHXUHbceY3pdnGBgGBDA6iNP+DQ0cPUEEFtIgaQIMqPI07ashVCydBAnsG21GN+RMnt18WwqLnea6oq3VFeUxE+dK9X866urYzCLwW6+I+dEOkfvr+7XldWXINHsELUhBXldSMPklLS66upWMKrq9rqU4bP1r2urq44QaauCurqICfwX3vKrYT1rPf7Tz0rq6nAvyQWwx186n3DXtdRRqfYC4p/52H8bX+56tw+tdXVyJeSRbqsY8f8AuHkn+2urqMugS6Kz9qv/AJa//Ev+5qp1qvK6hPsXyPrTtncV1dUgeQpi/oPlWo9H/wDxbP7grq6jHspD8v8Av2T509KUm1dXVQquhaV2Irq6gcRxXV1dRHP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SV"/>
          </a:p>
        </p:txBody>
      </p:sp>
      <p:sp>
        <p:nvSpPr>
          <p:cNvPr id="4102" name="AutoShape 6" descr="data:image/jpeg;base64,/9j/4AAQSkZJRgABAQAAAQABAAD/2wCEAAkGBxQTEhUUEhQUFhUVGBQWGBcUFxcVGBUYFxgWFxUVFRcYHCggGhwlHBQUIjEiJSkrLi4uFx8zODMsNygtLisBCgoKDg0OGxAQGywgICQsLCwsLCwsLCwsLCwsLCwsLCwsLCwsLCwsLCwsLCwsLCwsLCwsLCwsLCwsLCwsLCwsLP/AABEIAMIBAwMBIgACEQEDEQH/xAAcAAABBQEBAQAAAAAAAAAAAAAFAgMEBgcAAQj/xABFEAACAQIEAgcFBAgFAwQDAAABAhEAAwQSITEFQQYiUWFxgZETMqGxwQcUI9FCUmJykqLh8CRTgrLxFjM0FSVz0mODwv/EABkBAAMBAQEAAAAAAAAAAAAAAAECAwQABf/EACgRAAICAgIBBAIBBQAAAAAAAAABAhEDIRIxQQQTIlEyYRQFQnGR8P/aAAwDAQACEQMRAD8ACcT6OPbAcSyxMgdZO0EDcVV24XDqZ6rHfl5GtsS1QPjPRlbktahXO6n3H/I949KZpMUoLYPmnVYE6cjrqpoYqTJWQQB8WeQaP4zAvYciDpupGv8AXxoOiEjMu4VPjmMHyIpUnTsF7JfCrhCyRCzH7v8ASZozwgdQ/v3f97VB4QwKwREyYPPtjtEzRPglv8OOxrg9HYUtDWT0WpCJXltKk20oBHcAn4i+NN4les3ifnU3hyfiL4/SomI99v3m+ZpZLQYjFy8i6FTsNZrwYhP1T61GxvvHy+QppWqZZIIi4n7VOKU7T6VARqdWjZ1Ik3L1pYBeCTAEEyfKnrYUjRvgRQpMJN4OxkKpgd5/oPjU9a5s6iULY/WFKFnvHrTAFOoK6wUOiwaGdJsQbOFu3AYIUhTv1jouniRRCaq3T24XwrBQSAyEneADqaZK2BrRl9ehZp1LdOFKuyQ0BG9TcJhGf3Y3jUgfOm2wrxOUx2xRjhuEItq22sGRuO2g5UtFMcOTpmhfYnilF65YugZiMyzyZCQwA7SD/LW0isA4NhXs37OJt9YqVJHLTTx1FbnheJ2ngLcQswkLmGaP3d6Fpiyi4uibXV1dRFOoN0sP+Fuf6fmKM0A6at/hj3sv1ors4zS9NRHWptwVHuCgxiKUrqdiuoHF0VacVa9VaWoqpIGcY4YlxDmExEEe8NeRrOeK8DuIzMskdXWNOYIbkNa1i/alSPD51Hw2AgtMEER2yNZn1oUcZhw2xmtjMCpkx2gzuPjRTgqfh/6rnn12o5xno/ll7PiUO3lUHg2GItgHQy3+4/nScdHWSbdupKpS0t06qV1BHeGp+Ivj9KHXvebxPzNF+GL+Kvj9KpGI6YWFuOGz6O4PVnZiPpStN9BToMXUkmATt8qR7M9h9K4KY0POZ7jqPnXZX/WqNFk9C1T+4pYWm1V/1j608uftrqCeqg7KWqDsrxWenA55/Suo48CV6RSbuJy8vhSsH7S4YUD00HiaKicQsQWJidKI4PgZuIfaDLbYQZ3YHkBUnhWAz4oW5BidRtoJmtCwfDkSD7zdrax4dlUURXIwXpX0PfBkME/BuHqE7jnDDlVfS1bDaxPyr6Z4xwi1ibfs7y5lkHcggjmCNaw3p/0STC4gJZLFHQPqdZ1BE89RPnTuKY0J3oF4e6GGg0qVh1A0jTsoRhnKHKdIqVcxQA0NZ3GmXsO4TiITSrh9ntks9zEt2ZF7hu30FZLaxBZ8o1JIA8TW28Gteww6WxvGp7+Z9atjhvZnzTVaLjh8SGAgiez4U9VMs4zK2YbjQVYMFxGQM2vfVXH6IKX2FKrvTk/4cd7j5NVhUzVY6fPFlB+39DSrsZGfuKaYU47UigEby11Liurji6AUta9UUsLVSZwFKivFWnIoAshYxJBHjQZcPHqfiSaP36HOlKwkQW6UFp4rXkUDh3hi/ir4n4A1gnE/+9dj/MufFjW/8NH4i/6v9prAMVrdbvc/7qrjBI1bEyqGN5jt2FQxirnd6UZxdrrR2u/w/wCabGGHf6VkkvkXiD1xT88voaeXFt2Cpq4b+4pX3fw9P6UKGIZxkCSNqAYLpg1y5C4djb/XBk9mYgDQVYsbgvaW3UGBEFojKG0mTVd6D4Qe2yhiFWAxBGWAwBmdhE1wVGy0YSwbty2hWM52nWN60Th/AkQDMAY/RHu+fbVP4RkbiWdDob11QAOqERcqsrbHNBPdRjj/AA6619nTGGyDl6kXIEDtVwNdeXOrRhuiEp0rO4Wv/ud3uD/AKBVxFZ90LxCnGOvtluuqOCwMltVGbcnlVl6RjEnJ92uInvZg5idojqN30UtnOSSsOGs0+0bCi7iACSMqrBHfM0RGK4oHyZ7BOQsCIKnUCC2QQdTp2UE4y983T95y+0hRCHSNxt3EUXFo6E7eirYzoZcOHu4hLgIS4FKto2Ugaz2glRHZVau4J1MEbc60/GX8uBCf5l4k+CKPqR6UAPDC6MY5ad5rlG0O8jA/A+Ffd2+9XYYW+sF27YJJ7K0jhvE0voHSYI2O69xrOOleK61vC2tcxBeOYGy+G9Wrh+CNoAg8tQOfdT1RJ7DSXNZqXaxJG3xoVZPbvUlWogLbgOJRo23yoR9oN8ZLQ7Sx+AH1pdkSPEfMUJ6V3gcLbdj1kYJP72keqj1ocfJ0XTKy7V6KhW781KSpWVF11eEV1ccXhaUKbU0oNVSTFrT4FR1apINEBHvih7ipfEcSttGdyAqAlieQG5rHuM/ahdZyMMiqk6M4LMw7SJgfGklphRqTVT+l/TRMKTatqLl6NRMKk7Zj291VrD/aXfyOLltCxUhWWVhuRI1kVSLt0sSzEszGSTuSd6VjJFhu9O8cWzC9k7AiqBrpzBPOh2GdnIYW3aCCSgJ2MnuqMjJbgsA76EKZypBIIuD9IwBpPPWlnEPcXKzEgRA2AjSAo0GlBS49DcbNmwHEreKZLlrYtdkHRlPV6rDkaLC2oYLKgnYaAmOwc6wzgHFnwl5biyIOo2DDmDWoYvhdvG4uzjLTBbaC2wgdYkNmyn4g+FK1fQyfEty2ABOldjMEVtNcYQo0UHQsToPjFD+ALihxW4l+4Bhyma0sgTqAmVoknR5Hw50W+0fiORcPbAlrlzQc+qI+bCgotdh5Sfgz/wC0e464TMrwG9mCBpuSNQN9J37azPheLa1cDqdR6HtB7Qa0X7QsFeFu7h4ko6s0bZQMwieyazHD7iqUhHZ9NdFkTEfd8QqqjKstlUDOGWAfI/Ost+1/irHiNxEOQIqKcpIzkqCS2uu4HlV2+yXjS3LaodGRMp78ugPp86z77TeHucXdxUq1q85yFWBMJFuSOwlDB5jWm8i0DeAYprTC+ph7TKwO2h3HnHxNfQhtWMclu8ly5kIOU23ZBvrI7ZHOse6E9DXxFvNeUpauGM3aACQw8+fdWw9E+jy4Kz7JXLCSwnlO4FButnSVqhhujKzIxGJ8M6kehWqd0jsezvsmZmylQWaJPVU/ogDTbblWj45H3SDG6nc+BrOOPENffQ7g67zA+Rrvc5CY4VLoax6ThbPe9706lQsdiCLSqhjkY300j60XxK/4ex/+0+rx/wDzQi6QiXHb9AM3oJFMukPLsq/RnD+1xdy6drfUXx2+h9avOJuQCewfUUD6I8PNqwob326zeJ1g/D0oxiB1W7xFEA7Zu08b4HOhdi4TUi2J1rmcW7hzhgPAVRvtRxWTBBJgtdBH+gE/MrVw4WdD3EfOhvSjgNvFNYzyVU3XgaAlsvyimXQF2Z9wS4SoJ3o8lNcV4SMO4ySVPbyNPINKztU6Ko9rq8NeVwSrf9RXv825/GaSekN7/Mf+N/zoKaTJr2vbj9GDYaXpPfB/7j/xv/8Aan/+qMRyuvH7zfnVYub06H2owhFvoErJvSLpJiLlpka6xVoBBJ1E7VUUolxUyp8qHWbdef6uKU9GjD+Iq+9NF6Xc1ry3azac6yluzy0CT2k1aeE8KgZm9OymujnDhGY6ty7qn461cUwyuRyKTHwOlZsk70jVix1tky/wlbixAFWT7NFIttbZh+HcZd+w6Hw/Kqvg+G3yhyksxiFzAGOep51GxGBfD3mWJZcrtl1AzKHYfurJEnspsLa2Lnpl86T4y597aGEWXIQjmnVI19daj38dcxGKzsxb2HtMs8sktP8AFHoK7o3aF++wJAQWWfrjRSVIBMdhFGeiHAQcO1xpF257Q5SNgdsx5akn0rTjabSYc+RPGlHwgX0r46oxBVgWZ0ST2ygBPZvWR4hcruCIKsRHZBrQ/tEw7JiB1CBlSG1hiBDQfGNO4VW+OcIa4ov2wSWVcygSSYEkRzrpP5tLogorgn5LN9m+DuBWuiQrdVR+sNM8jmJyjyo90/4E+It2/u65mJBCjmD8BE1XugfFcRZypcByKshLix1dwROo51oPR/GF2BykAdaBrpNGMk3xA4tbCnRbDHDWbVkyCiqp5SY1PrPpRzE40omYiSDE9x2J7vyoet1WZSDrPhQDinG7ha/YC5TJGupIWDHmAfWl9RSgJGLl0WNOLkg5ohpCgRrpuSTWS8c46bd+6mUHKxWZ7KuXDcNdRvasMyR7xUkCdgAxrLOkN8NibxGo9pcg9okwah6JSlakC2XrBcR9thbJy5cocbzP4rmfjQHjOPZcQtnSHUE90Ek+sRRLo6v+Et+DH+ZqA37bXOIuIlbdtdeyRoP5m9K2ySWhU72WXCHQGpV5uqfA1Fw+iil3W6pFKMeWk2FTEqOgipNnceIoMIdwA6rd5AFMdIuKGwbeUAgAyOZ1AAHfUzBW4TXt+hqNxOyDdVjqQsDukkk+O1Fp8dHQavZWuluPXIrt1RKnXSJ+VCLPGbEf91P4hTP2oYgC2q82YfDWs/sGm9u+2c5UaP8A+r2f8xP4hXVnhFdR9hfYOZMDV5m1pkmm84Haa9NmUXf3rgp0qP8AeJOmn99tE+G6HNz5VOORK2M42SrfRd7gnPlPYRIoDxvCtZPs2ENue8ciO41eE4sLdss3ITWe8Vx7XbhdzJPw7BXnZ/lKzRjdKiIhp/DXgpMifp3ilpgT7PP369w7SKilKg/odaLJwi/Gxqw28cYjeqTw9ytHLNwuND8YrJOOzfilaD3C8eyNLLosSxIiCQNBM86K3bTNibrBepdsqgeV3bKCQGPJVJ8xQTgqKbnsnhiQGAJmWltJO0AE+dFeOcMbqgOII03OUjca+Pz2rRjhSIZW5SpBexeVXykBHbqmOag6AkbjarRhLpAEA7ctqzWzgroGdroOUGAd9NdxVw6G9IFuoVzQy7zyPPQ1a6J5MMkjun1oXMCz/qOgXu16xnvmh/RZrKBDddVgDQ8yANgNTVi6beyPDLwQglcrxsSVZWPqAR6Vigxpa5n2Omk7QAPpQk6kmLH8K/Zo/Hkz4m7csmUdVCkgjKVWCIOvLTxqydEsKwGaY05GPmIqkYLiqlUzHKCmckwBAIXXzNXTo1x7DgAe2t94k/lTY0rsWUnSRcMLbzHU6jkwUT4Eb1ROJcHxC3HvNLszkQJZgCCNwIAAgb1cbfSDCgx7dD3asR6CpmPd7llmwrdY6rECSIOmYc++kzJS0dim4si9HcKv3W3bulmI1hs3V16o8hGlYP0khsXiCsQbt09mmdo05VrXE+lWIw9tWxFtrbbQQOse7K+vKsmxTF2ZzuxLeZM/WlWRYlSKRxvI7ZaOiLk4bXkWA8BpTuBL9fOwIkhSFCmATIOpnXn4VG6JN/hyP22+lK9mV32JJIHeZqkW2rJTVNofa8Kj8SxmRCRrGsdtP/dJEo+lA+kDlEykglvgKZ9ASt0IbpW42tr5k/lXtjpbfZgFS3Mjk351Xoot0Ywma8s7DU+VZHkkbPailZq3DL9w2h7TJmMSFnQx307i/ePdp6CmOFrJA7aDHphhZYO7IwJHWRoPmAa2J6Rj8mb/AGi4wvigvJFEeJ3+QoBZNI4jifaXrjySGdiD3SY+EV7aarISRIzd1dTeavaYAu41Rb76U65qHizpWrLKoslFbPMO2oo7aeBp3UBwSknuorrGn9kVhhLRdoncbv8A4DAcyv0+tRuiPRdsY2ZpWyp1bmx/VX6mkXUa8otr7zsgHiTFa1wfArYtJaQdVAB4nmfMyfOllG3Zy0Dm6J2QmVFy6RI+o51nXSPo89hz1YG+mx8K2pDSeJ8Ot37TKwE8jzB5EVKUb6GTMXweD/B9oBIj0PKar3tnDHrMDOsEj5VqOHwhQMpSCpKuI6rA8/A1X+lvRtVtjE29BmVbi+Oisp+BH5VGKabKudpIA4Djd3DtmtFZI1LKr/Ftasf/AFc2Ksm3cRVuqysGSQCIIJGsqZK+TGq3ieEncTGneKldGeHE4pFaMpmTyjSZ7KdNdC7D3G8e2HtW/Z3CXaWLECQswoAMzJDansFQeH9KHtqAip+0WXMSe2Z8fWrJhOjqYrDe2cEkovswZJyr1p8W1gcgRzJpjBdG8JEuLh2jI+Uc/wClPFWWhCc9pg1ekF99QwSZELpv3kmoF7AFUzzE9pH07as9vo1hgAJYb/pTPqdPKnE6LYPmWM/tU7g2O8GV9gE4e57C03s3j2ba5TGX2gYGeyADUno4Jdu5av1rFWURQGUKqxA0AAH9KrWMxGGRy+HRgz+8ICpOuq8x6VHJBRXYssEl4I/CL04i8p5BCvgJB/3LV3Xp2uGsm2i+0uaQdkXTXMdyQeQ9RWeEhWZ9iwgwTtpp8BXmBw13EPksW2djyHIdrHkPGs/ufR0cVbkP8Y4rcxFw3bzl2PbsB2KNgO6hTXC2ijz5CtI4V9n1u0puY5jcYAkWrc5AY0zNu2vgPGs1fHQxWMp2jaPKqQwtu5BlmSVItXBMM1q2FkGesewSAani2WIgzEz/AEpOIBCKQAZC7mI01M1XuJ8ZjKLZIZZ6wOg8DzrTJLHpmWKeR6CXFuIrZ0X3zy/pVSxGIZyWYyTTV66SSSZJ5mmi01knkcjbjxKH+R0XKtnRdAJPaYqucOwBcgnb4mrtwzDhFGkV0IO7J5ciqkXjoxYzNP6orGukxClx2k1tnRbEoLTEsBrGunLSsG6XX5LR+t661pl0kZYdsq4EE+dPLTNsU8tXj0KxyuryvaYUW1Q8XtUpjUTEmr5n8WJHsk8Nfqx2EipoYeR/v1oZww7jwNFbFprnuAlhuACZ8qw43VmiS6DnQnCziSx1CKWHidB9a0a01Z/0P6i3DrMgR2aH86vWGcQKpLon5CKGvWeIPr8j8KQlJv8AumpjE63YR16wHZVJ+1bBezwn4eiG5bZh6rp/qZKs+Dxek8p3OgHhO5rulHD/AL1hWtqQdG8+qYHrlPlXPaORkHCsQQi8+XnRbh9zLfQqurSpH70L9Zqu8Gv9UqRpI8qM8NxWW9bMTBkeUEeOsVm5fI0cLjaNDF2Wca9UgDwjSO7ceVRkx62WC3LSZSeq4WYn9F17O8VXuGcayIrNJGVVPdElT8SPSp9zjlh9Pf56bg+VaIvyjVjhygafgOHWiOtZtqf3F1+FS24NYj/s29exQPiNayPFdM7B0drpj/8AI527OVD8D01uz1FEZtFZmMLOwM7xzqzaM08codyLh09wLWRktKSrdaOZUcp567+A7azf2rBzJmOUfpc4/vetFxuOvXkANtzsROu41BkeVDLfDbaMbl0Mp3/EEAHt13rD6hO77RoUnCPydlWw2Fu3GAKuoOvWESJiQDvW2dC+ja4e2jBtxMAR7wE5jzNZ7e6UW0UplF4a5TMZDyKtG3dTlr7SMUqBEWyIEA5WYj+aPhSQcVtiSUpo2O9aEHSay/pfxPhyEj2SX7o3AAgH9p408tap3FOlWLvArdvuVO6ghVI7CFigQM7b7AfICmllT6DDFXYS41x67fMNlROSJIXznc+NBXu0nFOQxRgQyzIYEERuCDzofdcmhUpbkBzjBUh+9ilE93ZTeG4wFMm3m/1R9KiC0KWuDHfTqMUQlkkwunS119y0g8ST+VdjOkeKcgZwgIB6gjfvMmhlvBKTEmrFwrhltnGZS2w1mNO4UznRMf4HxC7LJcd2BQEE7AiZBPmKB9JLkmByq5dIMQMPZQKnvaQNIgeFUfHnN1u2ujbdh6QMtinlFciU8LdakSYiK6nMldTgGyai4japBNMXhpVsvQkeyT0ewLXHgaDmfnWn8MwSWgAg8TzPjVP4EoRBHavyq5YS9IFeVKVs1VWgRgbRR8QI0F0ifHUfAioy8WtA5TacxoTpy8daLhoxF5QYzLbfUdUyCpn+Gqm3vt+823iabLkaimjsWNSk0yyYTjNgHe5bPbDD47fCjlriWa31LqurdWeYnvH1FUtKKcEtQ8oIPMgA/A1HHmblRbJgUY2i3WmAjY9m5j12qdYxEehoEcSw3P8AIFqDxTixSy7DuWewtp+darpGdRM9wRi8yzo7nUDtJI+dHlwiW+sJnffn3Cg4xVtCCdwSe/WmcZx5m0UeZrK1KT0aouMFsOfeiBCoZ8NPyrxeJXEU5yo7AdSR3U1w2+720ZZGhzZgDrpsTyNJtYeGbPladRqQAZ2rq3Rogk42gBj7gNxyq5UJOUHkKP8AQ7gty66tEprOu0aifn3xUvG8Ms3QvtTdtuJllAdN9NNxU7o9fw9ksto3MzgKQZjQ6sm+u+hM1ZTS0efPTdFp/wDSWQMWuTIMZs0DeCCu3nVT4tcKkJevNdyg9RGPUOkasI7dhNXjhnEerlvddCNLg5fvjcHv+VCuN8AtEk9U5iDnG/j2U88Vq4i483F1IpFsA7ADxJ08jXo02Pwo7iOjiEghyIiYkye3XnTPEUt2U9xmflmBI8+UeNZnjfk0/wAmJCwPD3vuEtKWYmNNh3k8hWrdFeiVrCAM3Xvnd9IXuQHYd+5qi9CuOhMUntjllWUKq82iCQu21ac3Eratla4oPYWUHz1qmLGnsSWVyMA6Ut/jsR/898fztQltTFTelbH75fJ/zrpnkeuxkd1Q7ba00u2SscVYFclKFctIcP4a5B1o5wS5Lz3H4UAtLqKsfRxQXbu0/OgwB7jl0jDFiAdwBvvlGvZvVAuidK0XpA6rw+7qMxawkcwCWcn+QVm73K141UEAZVacK03OtKD1VCsVFe1011GwUQgJpFwTpTx7tvnTb1efRNdlgwfVBXw+FWLht/Sq3YbXx+o/pRLh+Ijfx/OvG8tGp/ZZLlkN1h78AeIE6fzVSLsi7cB5O3zNXLh1z2iZoIBmJ5gHQx2Hvqn49YxF0ftE+uv1psq+KHwP5j9s0f4HaDTq/ggqvJtRXhnE3tggQR2Gs+JpStmrNFyjSDtzDAmANT+u0nyUH50N6fqLWBCiRNxNvMkseW30qXh+kMboI/YhfpQvpTi/vdtbYlFDBjzmAQB6mfKtfuwS7Mnsz+jOJqTgrOdwOXPwo3b4BbG+Y+cfKn7OCVJyiKlLPGqRSPp5XsnYa5pG0DSi1vCJbTM6gmNSwJ37hyqt3r+Ud9HbHEmyKHUaCM2+YftL4dlLijey8oykqgJtKXBazcAAOy25nxWZjvpi7g1dZj8QESE6oM88pMrHjTmHuW7b57aspPvKBKkTyO9N8axztHs0yxuxMEnuAqvBEY+nyPtEVMYbJzJdvKRoSCGg9hGhPmKLWOlKZIdmZjJOVQgjuy7d9VK7h7zGWck9tJODuEyVDfCnjcQv0eT6L0nSK2wEZxylY07JkiKjcb4irKPZlnYiIAiO87x61XOGTbnOmhj9oAiTMCCN9xrVl4fxIxqFurzEhmHbBifUedFwUtsyZozg9xohdHUe05uspL8iYKjt0ipxBJM6k668ye2itrG4ZxCuFP6rCCPI0s4ZSJDKfMD50/EzuTYCTCgiCAe2RuaZxmCi1ciE6pg9lWFbIH12+Yqr9KuOIA1lA2bYsIUAHkDuaFHJNvRVENOg1HtU+tRNQ7aq1dF8PCk82MeXOq5hF10q9cDt5skDsP1pDgS2CzX8SX1RxlG+6EAT3iDHjVW4lgjbY7xWs2+G/hhOYJJJG8mh2K4CGkNr5fKrc6LLEmZRNLWrxjugxOtsx5UDxfRXE29fZlh2pr8N6eOZeSU8TWzzh/Ds9sNrrPzIrqtnAOGsMPblGmDuDzJNe1oM3MzUUi7XTSbtWk9HIKYB5VfAfAkU5dvgMFOxBJ8tQKhcNfqeB+BrxHl8593NHp/QGvMr5s038TR8EmVQBtAjmD31UuPJlxDSIzAH6H5VYOFOrrNt5XsB0HlMioPSDhWeDJBGxEn50+SNxoTHLjKwMrRzp1cRTAwqD37wHpTTpY/zmPgv9KyvAzYvURCAxgFN3OJDlQbE3V2QGP1nI+AFIS7oCN53oe19nPP9Bg4xm2FD8RxG4s9QiOZ/pSxfMT61HuYjsNPGCQkssme8IHt7yhzIOYmOwA1ZFxcDUCFMazy7CKreDxoDhhCk9UsANAdzVnC5RG8yT3z/AM1eLo7HmcHaPBxBTsPnShiC36J9KbFkDbTw0p+xYzmGJgd/wpudeDWvXtdxF4cF9kPkPqRUv/065+qP5fzrx8eUGVAB5TSBjGO9xvKK7m/Asv6hkfS0e3MJdXZD/EooffwN4mQmvbmP0oxhbik9d2I7miofSFGtKLlpwVBgoZmNw8zJHIxEUW5EZesyT0yAbGJ52w3kG+etKw3Db91vwbcHaLakAd08vOrHgAl2z7SzdPtgBCW1Zhn3yNJbed5EUa4Dx0ZGLqQ4Y5lUalx7xA8FJ/0mk+XRJTS/tX+jNuOPdwlw2XH4gCmZJjMARHbv6zVcBJJLakkz86vf2wWf8Raufr2h55WP0IqjYVC5CqCWJAAAkknQAAbmuloWUnIcFOrTuDtBgZE6gDedmOnKdBvTgwm2s6ToJ5D3ddd+7apckUWCbipIkYHY1oHRpSCkDefh/wAVR8BY015xy8T61dej9+FXbQnUmBsT60vJWFemn2We9cfkPhXWbuaAwE/3yqBc4mYBjYtoDJ0DHURp7tPWeKGNVVoJ62bSCVEKQNffjlsabka/48q6CqWhG+n986eXCg6qw8J0ND72OIcADszAHrN1XMKsa+6NZojw7E51mApmNDIIgGQdO3s5U2nok4SjHkegEcm+NdUqT3V1NQnP9HzEDSHrg1JNb5PR5yRM4OdWHaKdxC5bQHa7H00+tR+EPFxezapXHjDZeQ1HfNY59joiYe6V2JHgYp+7eZhDMx8STUNT/c0v2naR5UjGENZHKpImAJG3n60yBP8AfxqUoilYUNfdu0nxpa2x2U5XRShOV1GhkTTF7Dz7rCnpptk/sVxxFbDt2fWrTwK5nUIT1kA05kdvlVezEVIwfEmtOriDHb8QYp4vewMtv3U0vCrGY9n/ABQzB8de4x90AawB9SaNYO3K+P8AyaeVeAbbogZR2/P8qWlsd/ofyoraws7H4AfSiFrBgfpN8PyrrX0PxYBtKJACsSeXP0iiNvDswI9ncAIKnRoKndTHI1Hvrkx9pZ95l636XWWND/pq0Lh17X/iYfI0VL9C8dlDwjHA4iLntBYfUAZkJHbpBJH0ozwu6BiLvsxo2bKNz+IsKf56McY4It60QshxqrEkwd46xOhiq30UDJiArghlaCDuCKV2gsd+2FgDhV5qlz0lB9KzrAFhcGQkNsCNxOn1q7fa/fnFWl/VtD+ZmP0qj2WhgRuIPoQa7IvAVV7JJskaQxEwDlInwpYtMIJBA17eW/hXtrFkKBC6dx13317zXLf5ZRGojXYxI37hUdl6xeJMK4BCIMHeI8N6v/RmMhOmnfEc6olq7ETHMnzM1onRawPYZiT15gHbTu9a6NtjJY1+MmS7rgDMSoggHXmYifUUr7yoBmAetpI62UkGPQ0qxhoTITrIMjeQwI5coA8q9ODXXVutmnbWSzcxyLmnpmjlj6bZMs4pBHXUHbceY3pdnGBgGBDA6iNP+DQ0cPUEEFtIgaQIMqPI07ashVCydBAnsG21GN+RMnt18WwqLnea6oq3VFeUxE+dK9X866urYzCLwW6+I+dEOkfvr+7XldWXINHsELUhBXldSMPklLS66upWMKrq9rqU4bP1r2urq44QaauCurqICfwX3vKrYT1rPf7Tz0rq6nAvyQWwx186n3DXtdRRqfYC4p/52H8bX+56tw+tdXVyJeSRbqsY8f8AuHkn+2urqMugS6Kz9qv/AJa//Ev+5qp1qvK6hPsXyPrTtncV1dUgeQpi/oPlWo9H/wDxbP7grq6jHspD8v8Av2T509KUm1dXVQquhaV2Irq6gcRxXV1dRHP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SV"/>
          </a:p>
        </p:txBody>
      </p:sp>
    </p:spTree>
    <p:extLst>
      <p:ext uri="{BB962C8B-B14F-4D97-AF65-F5344CB8AC3E}">
        <p14:creationId xmlns:p14="http://schemas.microsoft.com/office/powerpoint/2010/main" val="2181372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850106"/>
          </a:xfrm>
        </p:spPr>
        <p:txBody>
          <a:bodyPr/>
          <a:lstStyle/>
          <a:p>
            <a:r>
              <a:rPr lang="es-SV" dirty="0" smtClean="0">
                <a:solidFill>
                  <a:srgbClr val="FF0000"/>
                </a:solidFill>
              </a:rPr>
              <a:t>Retos</a:t>
            </a:r>
            <a:endParaRPr lang="es-SV" dirty="0">
              <a:solidFill>
                <a:srgbClr val="FF0000"/>
              </a:solidFill>
            </a:endParaRPr>
          </a:p>
        </p:txBody>
      </p:sp>
      <p:sp>
        <p:nvSpPr>
          <p:cNvPr id="7" name="Título 1"/>
          <p:cNvSpPr txBox="1">
            <a:spLocks/>
          </p:cNvSpPr>
          <p:nvPr/>
        </p:nvSpPr>
        <p:spPr>
          <a:xfrm>
            <a:off x="3481636" y="1857452"/>
            <a:ext cx="5205164" cy="667864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400" i="1" dirty="0" smtClean="0">
                <a:solidFill>
                  <a:srgbClr val="3B3838"/>
                </a:solidFill>
              </a:rPr>
              <a:t>Ampliar la cobertura del Diplomado</a:t>
            </a:r>
            <a:endParaRPr lang="es-ES" sz="2400" i="1" dirty="0">
              <a:solidFill>
                <a:srgbClr val="3B3838"/>
              </a:solidFill>
            </a:endParaRPr>
          </a:p>
        </p:txBody>
      </p:sp>
      <p:sp>
        <p:nvSpPr>
          <p:cNvPr id="20" name="Título 1"/>
          <p:cNvSpPr txBox="1">
            <a:spLocks/>
          </p:cNvSpPr>
          <p:nvPr/>
        </p:nvSpPr>
        <p:spPr>
          <a:xfrm>
            <a:off x="3491880" y="2669333"/>
            <a:ext cx="5194920" cy="792088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000" i="1" dirty="0" smtClean="0">
                <a:solidFill>
                  <a:srgbClr val="3B3838"/>
                </a:solidFill>
              </a:rPr>
              <a:t>Mejorar la Eficiencia medida en términos de permanencia de participantes.</a:t>
            </a:r>
            <a:endParaRPr lang="es-ES" sz="2000" i="1" dirty="0">
              <a:solidFill>
                <a:srgbClr val="3B3838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262" y="1926354"/>
            <a:ext cx="2269545" cy="2033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ítulo 1"/>
          <p:cNvSpPr txBox="1">
            <a:spLocks/>
          </p:cNvSpPr>
          <p:nvPr/>
        </p:nvSpPr>
        <p:spPr>
          <a:xfrm>
            <a:off x="3497231" y="3625232"/>
            <a:ext cx="5205164" cy="667864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400" i="1" dirty="0" smtClean="0">
                <a:solidFill>
                  <a:srgbClr val="3B3838"/>
                </a:solidFill>
              </a:rPr>
              <a:t>Evaluar el impacto del Diplomado</a:t>
            </a:r>
            <a:endParaRPr lang="es-ES" sz="2400" i="1" dirty="0">
              <a:solidFill>
                <a:srgbClr val="3B383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3172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508104" y="2404253"/>
            <a:ext cx="2581072" cy="1362075"/>
          </a:xfrm>
        </p:spPr>
        <p:txBody>
          <a:bodyPr>
            <a:normAutofit/>
          </a:bodyPr>
          <a:lstStyle/>
          <a:p>
            <a:r>
              <a:rPr lang="es-SV" sz="4800" cap="none" dirty="0" smtClean="0"/>
              <a:t>Gracias!</a:t>
            </a:r>
            <a:endParaRPr lang="es-SV" sz="4800" cap="none" dirty="0"/>
          </a:p>
        </p:txBody>
      </p:sp>
      <p:pic>
        <p:nvPicPr>
          <p:cNvPr id="4" name="Picture 2" descr="http://cooperacion.rree.gob.sv/images/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772816"/>
            <a:ext cx="4205040" cy="1891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2 Marcador de texto"/>
          <p:cNvSpPr txBox="1">
            <a:spLocks/>
          </p:cNvSpPr>
          <p:nvPr/>
        </p:nvSpPr>
        <p:spPr>
          <a:xfrm>
            <a:off x="251520" y="4005064"/>
            <a:ext cx="8568952" cy="14401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i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i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i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i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i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SV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Mario Ernesto Juárez – Ministerio de Hacienda – </a:t>
            </a:r>
            <a:r>
              <a:rPr lang="es-SV" sz="2400" dirty="0" smtClean="0">
                <a:solidFill>
                  <a:srgbClr val="FF0000"/>
                </a:solidFill>
              </a:rPr>
              <a:t>mjuarez@mh.gob.sv</a:t>
            </a:r>
          </a:p>
          <a:p>
            <a:r>
              <a:rPr lang="es-SV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Gilberto– Ministerio de Educación – </a:t>
            </a:r>
            <a:r>
              <a:rPr lang="es-SV" sz="2400" dirty="0" smtClean="0">
                <a:solidFill>
                  <a:srgbClr val="FF0000"/>
                </a:solidFill>
              </a:rPr>
              <a:t>gilberto.motto@mined.gob.sv</a:t>
            </a:r>
          </a:p>
        </p:txBody>
      </p:sp>
    </p:spTree>
    <p:extLst>
      <p:ext uri="{BB962C8B-B14F-4D97-AF65-F5344CB8AC3E}">
        <p14:creationId xmlns:p14="http://schemas.microsoft.com/office/powerpoint/2010/main" val="1132825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54"/>
          <p:cNvSpPr txBox="1">
            <a:spLocks noChangeArrowheads="1"/>
          </p:cNvSpPr>
          <p:nvPr/>
        </p:nvSpPr>
        <p:spPr bwMode="auto">
          <a:xfrm>
            <a:off x="179512" y="44624"/>
            <a:ext cx="8316416" cy="1077218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nb-NO" sz="3200" b="1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Incorporación en documentos curriculares del Ministerio de Educación</a:t>
            </a:r>
            <a:endParaRPr lang="en-GB" sz="3200" b="1" i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683567" y="1484784"/>
            <a:ext cx="7812361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SV" sz="2800" i="1" dirty="0"/>
              <a:t>Entre los temas incorporados y desarrollados figuran, </a:t>
            </a:r>
            <a:r>
              <a:rPr lang="es-SV" sz="2800" i="1" dirty="0" smtClean="0"/>
              <a:t>entre </a:t>
            </a:r>
            <a:r>
              <a:rPr lang="es-SV" sz="2800" i="1" dirty="0"/>
              <a:t>otros: “Los adultos trabajan” (nociones sobre el </a:t>
            </a:r>
            <a:r>
              <a:rPr lang="es-SV" sz="2800" i="1" dirty="0" smtClean="0"/>
              <a:t>Impuesto </a:t>
            </a:r>
            <a:r>
              <a:rPr lang="es-SV" sz="2800" i="1" dirty="0"/>
              <a:t>sobre la Renta); “El presupuesto familiar y </a:t>
            </a:r>
            <a:r>
              <a:rPr lang="es-SV" sz="2800" i="1" dirty="0" smtClean="0"/>
              <a:t>del </a:t>
            </a:r>
            <a:r>
              <a:rPr lang="es-SV" sz="2800" i="1" dirty="0"/>
              <a:t>Estado”; “Financiamiento y cuidado de lugares </a:t>
            </a:r>
            <a:r>
              <a:rPr lang="es-SV" sz="2800" i="1" dirty="0" smtClean="0"/>
              <a:t>públicos</a:t>
            </a:r>
            <a:r>
              <a:rPr lang="es-SV" sz="2800" i="1" dirty="0"/>
              <a:t>”; Sistemas de producción”; “Procesos de </a:t>
            </a:r>
            <a:r>
              <a:rPr lang="es-SV" sz="2800" i="1" dirty="0" smtClean="0"/>
              <a:t>Producción</a:t>
            </a:r>
            <a:r>
              <a:rPr lang="es-SV" sz="2800" i="1" dirty="0"/>
              <a:t>”; “Sistema de Importaciones y Exportaciones”; “Ética Gubernamental”; “Cultura de la Tributación”; “Comprobantes de pago”; “La corrupción”; </a:t>
            </a:r>
            <a:r>
              <a:rPr lang="es-SV" sz="2800" i="1" dirty="0" smtClean="0"/>
              <a:t>“</a:t>
            </a:r>
            <a:r>
              <a:rPr lang="es-SV" sz="2800" i="1" dirty="0"/>
              <a:t>Ciudadanía participativa”; “Rendición de cuentas</a:t>
            </a:r>
            <a:r>
              <a:rPr lang="es-SV" sz="2800" i="1" dirty="0" smtClean="0"/>
              <a:t>”; “</a:t>
            </a:r>
            <a:r>
              <a:rPr lang="es-SV" sz="2800" i="1" dirty="0"/>
              <a:t>Métodos de participación ciudadana”.</a:t>
            </a:r>
          </a:p>
        </p:txBody>
      </p:sp>
    </p:spTree>
    <p:extLst>
      <p:ext uri="{BB962C8B-B14F-4D97-AF65-F5344CB8AC3E}">
        <p14:creationId xmlns:p14="http://schemas.microsoft.com/office/powerpoint/2010/main" val="541433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n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3285" y="1489272"/>
            <a:ext cx="2453515" cy="2828388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9270" y="1417638"/>
            <a:ext cx="2388874" cy="2900022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4956" y="1379636"/>
            <a:ext cx="2428892" cy="2938024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SV" dirty="0" smtClean="0"/>
              <a:t>Incorporación al currículo nacional</a:t>
            </a:r>
            <a:endParaRPr lang="es-SV" dirty="0"/>
          </a:p>
        </p:txBody>
      </p:sp>
      <p:sp>
        <p:nvSpPr>
          <p:cNvPr id="6" name="文本占位符 36"/>
          <p:cNvSpPr txBox="1">
            <a:spLocks/>
          </p:cNvSpPr>
          <p:nvPr/>
        </p:nvSpPr>
        <p:spPr>
          <a:xfrm>
            <a:off x="5929322" y="4653136"/>
            <a:ext cx="2757478" cy="180020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defPPr>
              <a:defRPr lang="es-SV"/>
            </a:defPPr>
            <a:lvl1pPr indent="0">
              <a:spcBef>
                <a:spcPct val="20000"/>
              </a:spcBef>
              <a:buFont typeface="Arial" pitchFamily="34" charset="0"/>
              <a:buNone/>
              <a:defRPr sz="2200">
                <a:ea typeface="宋体" charset="-122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s-SV" dirty="0"/>
              <a:t>El trabajo en América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SV" dirty="0"/>
              <a:t>La ética gubernamental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SV" dirty="0"/>
              <a:t>La tributación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SV" dirty="0"/>
              <a:t>La responsabilidad de las y los ciudadanos</a:t>
            </a:r>
          </a:p>
        </p:txBody>
      </p:sp>
      <p:grpSp>
        <p:nvGrpSpPr>
          <p:cNvPr id="7" name="组合 13"/>
          <p:cNvGrpSpPr/>
          <p:nvPr/>
        </p:nvGrpSpPr>
        <p:grpSpPr>
          <a:xfrm>
            <a:off x="500034" y="1309800"/>
            <a:ext cx="814754" cy="814754"/>
            <a:chOff x="500034" y="500042"/>
            <a:chExt cx="814754" cy="814754"/>
          </a:xfrm>
        </p:grpSpPr>
        <p:sp>
          <p:nvSpPr>
            <p:cNvPr id="8" name="椭圆 37"/>
            <p:cNvSpPr/>
            <p:nvPr/>
          </p:nvSpPr>
          <p:spPr>
            <a:xfrm>
              <a:off x="500034" y="500042"/>
              <a:ext cx="814754" cy="814754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39"/>
            <p:cNvSpPr/>
            <p:nvPr/>
          </p:nvSpPr>
          <p:spPr>
            <a:xfrm>
              <a:off x="714348" y="568091"/>
              <a:ext cx="35719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zh-CN" altLang="en-US" sz="3600" dirty="0"/>
            </a:p>
          </p:txBody>
        </p:sp>
      </p:grpSp>
      <p:grpSp>
        <p:nvGrpSpPr>
          <p:cNvPr id="10" name="组合 14"/>
          <p:cNvGrpSpPr/>
          <p:nvPr/>
        </p:nvGrpSpPr>
        <p:grpSpPr>
          <a:xfrm>
            <a:off x="3214678" y="1309800"/>
            <a:ext cx="814754" cy="814754"/>
            <a:chOff x="3214678" y="500042"/>
            <a:chExt cx="814754" cy="814754"/>
          </a:xfrm>
        </p:grpSpPr>
        <p:sp>
          <p:nvSpPr>
            <p:cNvPr id="11" name="椭圆 40"/>
            <p:cNvSpPr/>
            <p:nvPr/>
          </p:nvSpPr>
          <p:spPr>
            <a:xfrm>
              <a:off x="3214678" y="500042"/>
              <a:ext cx="814754" cy="814754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41"/>
            <p:cNvSpPr/>
            <p:nvPr/>
          </p:nvSpPr>
          <p:spPr>
            <a:xfrm>
              <a:off x="3428992" y="568091"/>
              <a:ext cx="35719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zh-CN" altLang="en-US" sz="3600" dirty="0"/>
            </a:p>
          </p:txBody>
        </p:sp>
      </p:grpSp>
      <p:grpSp>
        <p:nvGrpSpPr>
          <p:cNvPr id="13" name="组合 15"/>
          <p:cNvGrpSpPr/>
          <p:nvPr/>
        </p:nvGrpSpPr>
        <p:grpSpPr>
          <a:xfrm>
            <a:off x="5857884" y="1238362"/>
            <a:ext cx="814754" cy="814754"/>
            <a:chOff x="5857884" y="428604"/>
            <a:chExt cx="814754" cy="814754"/>
          </a:xfrm>
        </p:grpSpPr>
        <p:sp>
          <p:nvSpPr>
            <p:cNvPr id="14" name="椭圆 42"/>
            <p:cNvSpPr/>
            <p:nvPr/>
          </p:nvSpPr>
          <p:spPr>
            <a:xfrm>
              <a:off x="5857884" y="428604"/>
              <a:ext cx="814754" cy="814754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43"/>
            <p:cNvSpPr/>
            <p:nvPr/>
          </p:nvSpPr>
          <p:spPr>
            <a:xfrm>
              <a:off x="6072198" y="496653"/>
              <a:ext cx="35719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zh-CN" altLang="en-US" sz="3600" dirty="0"/>
            </a:p>
          </p:txBody>
        </p:sp>
      </p:grpSp>
      <p:sp>
        <p:nvSpPr>
          <p:cNvPr id="16" name="文本占位符 36"/>
          <p:cNvSpPr txBox="1">
            <a:spLocks/>
          </p:cNvSpPr>
          <p:nvPr/>
        </p:nvSpPr>
        <p:spPr>
          <a:xfrm>
            <a:off x="3286116" y="4653136"/>
            <a:ext cx="2643206" cy="14287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es-SV"/>
            </a:defPPr>
            <a:lvl1pPr indent="0">
              <a:spcBef>
                <a:spcPct val="20000"/>
              </a:spcBef>
              <a:buFont typeface="Arial" pitchFamily="34" charset="0"/>
              <a:buNone/>
              <a:defRPr sz="2200">
                <a:ea typeface="宋体" charset="-122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s-SV" dirty="0"/>
              <a:t>Bienes que son de todas y todos</a:t>
            </a:r>
          </a:p>
        </p:txBody>
      </p:sp>
      <p:sp>
        <p:nvSpPr>
          <p:cNvPr id="17" name="文本占位符 36"/>
          <p:cNvSpPr txBox="1">
            <a:spLocks/>
          </p:cNvSpPr>
          <p:nvPr/>
        </p:nvSpPr>
        <p:spPr>
          <a:xfrm>
            <a:off x="571472" y="4653136"/>
            <a:ext cx="2643206" cy="14287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es-SV"/>
            </a:defPPr>
            <a:lvl1pPr indent="0">
              <a:spcBef>
                <a:spcPct val="20000"/>
              </a:spcBef>
              <a:buFont typeface="Arial" pitchFamily="34" charset="0"/>
              <a:buNone/>
              <a:defRPr sz="2200">
                <a:ea typeface="宋体" charset="-122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s-SV" dirty="0"/>
              <a:t>Actividades económicas de mi país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14435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n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5261" y="1550880"/>
            <a:ext cx="2250942" cy="276678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2261" y="1550879"/>
            <a:ext cx="2198466" cy="2766781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8259" y="1550879"/>
            <a:ext cx="2245870" cy="2766781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SV" dirty="0" smtClean="0"/>
              <a:t>Incorporación al currículo nacional</a:t>
            </a:r>
            <a:endParaRPr lang="es-SV" dirty="0"/>
          </a:p>
        </p:txBody>
      </p:sp>
      <p:sp>
        <p:nvSpPr>
          <p:cNvPr id="6" name="文本占位符 36"/>
          <p:cNvSpPr txBox="1">
            <a:spLocks/>
          </p:cNvSpPr>
          <p:nvPr/>
        </p:nvSpPr>
        <p:spPr>
          <a:xfrm>
            <a:off x="5929322" y="5024576"/>
            <a:ext cx="2757478" cy="14287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es-SV"/>
            </a:defPPr>
            <a:lvl1pPr marL="342900" indent="-342900">
              <a:spcBef>
                <a:spcPct val="20000"/>
              </a:spcBef>
              <a:buFont typeface="Arial" pitchFamily="34" charset="0"/>
              <a:buChar char="•"/>
              <a:defRPr sz="2200">
                <a:ea typeface="宋体" charset="-122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es-SV" dirty="0"/>
              <a:t>Organización gubernamental</a:t>
            </a:r>
          </a:p>
        </p:txBody>
      </p:sp>
      <p:grpSp>
        <p:nvGrpSpPr>
          <p:cNvPr id="7" name="组合 13"/>
          <p:cNvGrpSpPr/>
          <p:nvPr/>
        </p:nvGrpSpPr>
        <p:grpSpPr>
          <a:xfrm>
            <a:off x="500034" y="1309800"/>
            <a:ext cx="814754" cy="814754"/>
            <a:chOff x="500034" y="500042"/>
            <a:chExt cx="814754" cy="814754"/>
          </a:xfrm>
        </p:grpSpPr>
        <p:sp>
          <p:nvSpPr>
            <p:cNvPr id="8" name="椭圆 37"/>
            <p:cNvSpPr/>
            <p:nvPr/>
          </p:nvSpPr>
          <p:spPr>
            <a:xfrm>
              <a:off x="500034" y="500042"/>
              <a:ext cx="814754" cy="814754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39"/>
            <p:cNvSpPr/>
            <p:nvPr/>
          </p:nvSpPr>
          <p:spPr>
            <a:xfrm>
              <a:off x="714348" y="568091"/>
              <a:ext cx="35719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zh-CN" altLang="en-US" sz="3600" dirty="0"/>
            </a:p>
          </p:txBody>
        </p:sp>
      </p:grpSp>
      <p:grpSp>
        <p:nvGrpSpPr>
          <p:cNvPr id="10" name="组合 14"/>
          <p:cNvGrpSpPr/>
          <p:nvPr/>
        </p:nvGrpSpPr>
        <p:grpSpPr>
          <a:xfrm>
            <a:off x="3214678" y="1309800"/>
            <a:ext cx="814754" cy="814754"/>
            <a:chOff x="3214678" y="500042"/>
            <a:chExt cx="814754" cy="814754"/>
          </a:xfrm>
        </p:grpSpPr>
        <p:sp>
          <p:nvSpPr>
            <p:cNvPr id="11" name="椭圆 40"/>
            <p:cNvSpPr/>
            <p:nvPr/>
          </p:nvSpPr>
          <p:spPr>
            <a:xfrm>
              <a:off x="3214678" y="500042"/>
              <a:ext cx="814754" cy="814754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41"/>
            <p:cNvSpPr/>
            <p:nvPr/>
          </p:nvSpPr>
          <p:spPr>
            <a:xfrm>
              <a:off x="3428992" y="568091"/>
              <a:ext cx="35719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zh-CN" altLang="en-US" sz="3600" dirty="0"/>
            </a:p>
          </p:txBody>
        </p:sp>
      </p:grpSp>
      <p:grpSp>
        <p:nvGrpSpPr>
          <p:cNvPr id="13" name="组合 15"/>
          <p:cNvGrpSpPr/>
          <p:nvPr/>
        </p:nvGrpSpPr>
        <p:grpSpPr>
          <a:xfrm>
            <a:off x="5857884" y="1238362"/>
            <a:ext cx="814754" cy="814754"/>
            <a:chOff x="5857884" y="428604"/>
            <a:chExt cx="814754" cy="814754"/>
          </a:xfrm>
        </p:grpSpPr>
        <p:sp>
          <p:nvSpPr>
            <p:cNvPr id="14" name="椭圆 42"/>
            <p:cNvSpPr/>
            <p:nvPr/>
          </p:nvSpPr>
          <p:spPr>
            <a:xfrm>
              <a:off x="5857884" y="428604"/>
              <a:ext cx="814754" cy="814754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43"/>
            <p:cNvSpPr/>
            <p:nvPr/>
          </p:nvSpPr>
          <p:spPr>
            <a:xfrm>
              <a:off x="6072198" y="496653"/>
              <a:ext cx="35719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zh-CN" altLang="en-US" sz="3600" dirty="0"/>
            </a:p>
          </p:txBody>
        </p:sp>
      </p:grpSp>
      <p:sp>
        <p:nvSpPr>
          <p:cNvPr id="16" name="文本占位符 36"/>
          <p:cNvSpPr txBox="1">
            <a:spLocks/>
          </p:cNvSpPr>
          <p:nvPr/>
        </p:nvSpPr>
        <p:spPr>
          <a:xfrm>
            <a:off x="3286116" y="5024576"/>
            <a:ext cx="2643206" cy="142876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defPPr>
              <a:defRPr lang="es-SV"/>
            </a:defPPr>
            <a:lvl1pPr marL="342900" indent="-342900">
              <a:spcBef>
                <a:spcPct val="20000"/>
              </a:spcBef>
              <a:buFont typeface="Arial" pitchFamily="34" charset="0"/>
              <a:buChar char="•"/>
              <a:defRPr sz="2200">
                <a:ea typeface="宋体" charset="-122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es-SV" dirty="0"/>
              <a:t>Responsabilidad ciudadana</a:t>
            </a:r>
          </a:p>
          <a:p>
            <a:r>
              <a:rPr lang="es-SV" dirty="0"/>
              <a:t>El Estado</a:t>
            </a:r>
          </a:p>
          <a:p>
            <a:r>
              <a:rPr lang="es-SV" dirty="0"/>
              <a:t>Gobiernos municipales</a:t>
            </a:r>
          </a:p>
        </p:txBody>
      </p:sp>
      <p:sp>
        <p:nvSpPr>
          <p:cNvPr id="17" name="文本占位符 36"/>
          <p:cNvSpPr txBox="1">
            <a:spLocks/>
          </p:cNvSpPr>
          <p:nvPr/>
        </p:nvSpPr>
        <p:spPr>
          <a:xfrm>
            <a:off x="571472" y="5024576"/>
            <a:ext cx="2643206" cy="142876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defPPr>
              <a:defRPr lang="es-SV"/>
            </a:defPPr>
            <a:lvl1pPr marL="342900" indent="-342900">
              <a:spcBef>
                <a:spcPct val="20000"/>
              </a:spcBef>
              <a:buFont typeface="Arial" pitchFamily="34" charset="0"/>
              <a:buChar char="•"/>
              <a:defRPr sz="2200">
                <a:ea typeface="宋体" charset="-122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es-SV" dirty="0"/>
              <a:t>Participación ciudadana</a:t>
            </a:r>
          </a:p>
          <a:p>
            <a:r>
              <a:rPr lang="es-SV" dirty="0"/>
              <a:t>Formas de participación ciudadana</a:t>
            </a:r>
          </a:p>
        </p:txBody>
      </p:sp>
    </p:spTree>
    <p:extLst>
      <p:ext uri="{BB962C8B-B14F-4D97-AF65-F5344CB8AC3E}">
        <p14:creationId xmlns:p14="http://schemas.microsoft.com/office/powerpoint/2010/main" val="3394388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n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6249" y="1550880"/>
            <a:ext cx="2276981" cy="276678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9755" y="1550879"/>
            <a:ext cx="2276141" cy="2766781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SV" dirty="0" smtClean="0"/>
              <a:t>Incorporación al currículo nacional</a:t>
            </a:r>
            <a:endParaRPr lang="es-SV" dirty="0"/>
          </a:p>
        </p:txBody>
      </p:sp>
      <p:grpSp>
        <p:nvGrpSpPr>
          <p:cNvPr id="7" name="组合 13"/>
          <p:cNvGrpSpPr/>
          <p:nvPr/>
        </p:nvGrpSpPr>
        <p:grpSpPr>
          <a:xfrm>
            <a:off x="1065674" y="1309800"/>
            <a:ext cx="814754" cy="814754"/>
            <a:chOff x="500034" y="500042"/>
            <a:chExt cx="814754" cy="814754"/>
          </a:xfrm>
        </p:grpSpPr>
        <p:sp>
          <p:nvSpPr>
            <p:cNvPr id="8" name="椭圆 37"/>
            <p:cNvSpPr/>
            <p:nvPr/>
          </p:nvSpPr>
          <p:spPr>
            <a:xfrm>
              <a:off x="500034" y="500042"/>
              <a:ext cx="814754" cy="814754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39"/>
            <p:cNvSpPr/>
            <p:nvPr/>
          </p:nvSpPr>
          <p:spPr>
            <a:xfrm>
              <a:off x="714348" y="568091"/>
              <a:ext cx="35719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zh-CN" altLang="en-US" sz="3600" dirty="0"/>
            </a:p>
          </p:txBody>
        </p:sp>
      </p:grpSp>
      <p:grpSp>
        <p:nvGrpSpPr>
          <p:cNvPr id="10" name="组合 14"/>
          <p:cNvGrpSpPr/>
          <p:nvPr/>
        </p:nvGrpSpPr>
        <p:grpSpPr>
          <a:xfrm>
            <a:off x="5601772" y="1309800"/>
            <a:ext cx="814754" cy="814754"/>
            <a:chOff x="3214678" y="500042"/>
            <a:chExt cx="814754" cy="814754"/>
          </a:xfrm>
        </p:grpSpPr>
        <p:sp>
          <p:nvSpPr>
            <p:cNvPr id="11" name="椭圆 40"/>
            <p:cNvSpPr/>
            <p:nvPr/>
          </p:nvSpPr>
          <p:spPr>
            <a:xfrm>
              <a:off x="3214678" y="500042"/>
              <a:ext cx="814754" cy="814754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41"/>
            <p:cNvSpPr/>
            <p:nvPr/>
          </p:nvSpPr>
          <p:spPr>
            <a:xfrm>
              <a:off x="3428992" y="568091"/>
              <a:ext cx="35719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zh-CN" altLang="en-US" sz="3600" dirty="0"/>
            </a:p>
          </p:txBody>
        </p:sp>
      </p:grpSp>
      <p:sp>
        <p:nvSpPr>
          <p:cNvPr id="16" name="文本占位符 36"/>
          <p:cNvSpPr txBox="1">
            <a:spLocks/>
          </p:cNvSpPr>
          <p:nvPr/>
        </p:nvSpPr>
        <p:spPr>
          <a:xfrm>
            <a:off x="5906249" y="4556851"/>
            <a:ext cx="2643206" cy="14287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es-SV"/>
            </a:defPPr>
            <a:lvl1pPr marL="342900" indent="-342900">
              <a:spcBef>
                <a:spcPct val="20000"/>
              </a:spcBef>
              <a:buFont typeface="Arial" pitchFamily="34" charset="0"/>
              <a:buChar char="•"/>
              <a:defRPr sz="2200">
                <a:ea typeface="宋体" charset="-122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lvl="0"/>
            <a:r>
              <a:rPr lang="es-SV" dirty="0"/>
              <a:t>Propiedad intelectual</a:t>
            </a:r>
          </a:p>
        </p:txBody>
      </p:sp>
      <p:sp>
        <p:nvSpPr>
          <p:cNvPr id="17" name="文本占位符 36"/>
          <p:cNvSpPr txBox="1">
            <a:spLocks/>
          </p:cNvSpPr>
          <p:nvPr/>
        </p:nvSpPr>
        <p:spPr>
          <a:xfrm>
            <a:off x="35496" y="4556851"/>
            <a:ext cx="2643206" cy="227687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defPPr>
              <a:defRPr lang="es-SV"/>
            </a:defPPr>
            <a:lvl1pPr marL="342900" indent="-342900">
              <a:spcBef>
                <a:spcPct val="20000"/>
              </a:spcBef>
              <a:buFont typeface="Arial" pitchFamily="34" charset="0"/>
              <a:buChar char="•"/>
              <a:defRPr sz="2200">
                <a:ea typeface="宋体" charset="-122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algn="just"/>
            <a:r>
              <a:rPr lang="es-SV" i="1" dirty="0"/>
              <a:t>El acceso a la información y las nuevas formas de exclusión</a:t>
            </a:r>
          </a:p>
          <a:p>
            <a:pPr algn="just"/>
            <a:r>
              <a:rPr lang="es-SV" i="1" dirty="0"/>
              <a:t>La sociedad de la información y la forma de hacer </a:t>
            </a:r>
            <a:r>
              <a:rPr lang="es-SV" i="1" dirty="0" smtClean="0"/>
              <a:t>política</a:t>
            </a:r>
            <a:endParaRPr lang="es-SV" i="1" dirty="0"/>
          </a:p>
        </p:txBody>
      </p:sp>
      <p:sp>
        <p:nvSpPr>
          <p:cNvPr id="20" name="文本占位符 36"/>
          <p:cNvSpPr txBox="1">
            <a:spLocks/>
          </p:cNvSpPr>
          <p:nvPr/>
        </p:nvSpPr>
        <p:spPr>
          <a:xfrm>
            <a:off x="2771800" y="4556851"/>
            <a:ext cx="2643206" cy="227687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defPPr>
              <a:defRPr lang="es-SV"/>
            </a:defPPr>
            <a:lvl1pPr marL="342900" indent="-342900">
              <a:spcBef>
                <a:spcPct val="20000"/>
              </a:spcBef>
              <a:buFont typeface="Arial" pitchFamily="34" charset="0"/>
              <a:buChar char="•"/>
              <a:defRPr sz="2200">
                <a:ea typeface="宋体" charset="-122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algn="just"/>
            <a:r>
              <a:rPr lang="es-SV" i="1" dirty="0" smtClean="0"/>
              <a:t>Ciudadanía </a:t>
            </a:r>
            <a:r>
              <a:rPr lang="es-SV" i="1" dirty="0"/>
              <a:t>y gobiernos electrónicos en la sociedad de la información</a:t>
            </a:r>
          </a:p>
          <a:p>
            <a:pPr algn="just"/>
            <a:r>
              <a:rPr lang="es-SV" i="1" dirty="0"/>
              <a:t>Sociedad de la información y transparencia</a:t>
            </a:r>
          </a:p>
        </p:txBody>
      </p:sp>
    </p:spTree>
    <p:extLst>
      <p:ext uri="{BB962C8B-B14F-4D97-AF65-F5344CB8AC3E}">
        <p14:creationId xmlns:p14="http://schemas.microsoft.com/office/powerpoint/2010/main" val="1424508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35"/>
          <a:stretch/>
        </p:blipFill>
        <p:spPr bwMode="auto">
          <a:xfrm>
            <a:off x="0" y="136129"/>
            <a:ext cx="9144000" cy="6677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54"/>
          <p:cNvSpPr txBox="1">
            <a:spLocks noChangeArrowheads="1"/>
          </p:cNvSpPr>
          <p:nvPr/>
        </p:nvSpPr>
        <p:spPr bwMode="auto">
          <a:xfrm>
            <a:off x="179512" y="44624"/>
            <a:ext cx="8316416" cy="584775"/>
          </a:xfrm>
          <a:prstGeom prst="rect">
            <a:avLst/>
          </a:prstGeom>
          <a:noFill/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nb-NO" sz="3200" b="1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Ejemplo de materiales educativos</a:t>
            </a:r>
            <a:endParaRPr lang="en-GB" sz="3200" b="1" i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7424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ransmisión de listas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857</TotalTime>
  <Words>1794</Words>
  <Application>Microsoft Office PowerPoint</Application>
  <PresentationFormat>Presentación en pantalla (4:3)</PresentationFormat>
  <Paragraphs>351</Paragraphs>
  <Slides>48</Slides>
  <Notes>7</Notes>
  <HiddenSlides>0</HiddenSlides>
  <MMClips>0</MMClips>
  <ScaleCrop>false</ScaleCrop>
  <HeadingPairs>
    <vt:vector size="6" baseType="variant">
      <vt:variant>
        <vt:lpstr>Fuentes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48</vt:i4>
      </vt:variant>
    </vt:vector>
  </HeadingPairs>
  <TitlesOfParts>
    <vt:vector size="59" baseType="lpstr">
      <vt:lpstr>MS PGothic</vt:lpstr>
      <vt:lpstr>宋体</vt:lpstr>
      <vt:lpstr>Arial</vt:lpstr>
      <vt:lpstr>Brush Script MT</vt:lpstr>
      <vt:lpstr>Calibri</vt:lpstr>
      <vt:lpstr>Calibri, serif</vt:lpstr>
      <vt:lpstr>Century Gothic</vt:lpstr>
      <vt:lpstr>Open Sans</vt:lpstr>
      <vt:lpstr>Segoe UI</vt:lpstr>
      <vt:lpstr>Times New Roman</vt:lpstr>
      <vt:lpstr>Tema de Office</vt:lpstr>
      <vt:lpstr>Implementando Estrategias para Fortalecer la Educación Fiscal</vt:lpstr>
      <vt:lpstr>Incorporación de la educación fiscal en el área básica</vt:lpstr>
      <vt:lpstr>Presentación de PowerPoint</vt:lpstr>
      <vt:lpstr>Presentación de PowerPoint</vt:lpstr>
      <vt:lpstr>Presentación de PowerPoint</vt:lpstr>
      <vt:lpstr>Incorporación al currículo nacional</vt:lpstr>
      <vt:lpstr>Incorporación al currículo nacional</vt:lpstr>
      <vt:lpstr>Incorporación al currículo nacional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Incorporación de la educación fiscal en educación media</vt:lpstr>
      <vt:lpstr>Adecuación demanda productiva y oferta educativa</vt:lpstr>
      <vt:lpstr>Presentación de PowerPoint</vt:lpstr>
      <vt:lpstr>Proceso de diseño curricular</vt:lpstr>
      <vt:lpstr>Proceso de diseño curricular</vt:lpstr>
      <vt:lpstr>Presentación de PowerPoint</vt:lpstr>
      <vt:lpstr>Presentación de PowerPoint</vt:lpstr>
      <vt:lpstr>Fases del proyecto</vt:lpstr>
      <vt:lpstr>Oferta Educativa de Educación Secundaria</vt:lpstr>
      <vt:lpstr>Presentación de PowerPoint</vt:lpstr>
      <vt:lpstr>Presentación de PowerPoint</vt:lpstr>
      <vt:lpstr>Módulos de Emprendedurismo</vt:lpstr>
      <vt:lpstr>Presentación de PowerPoint</vt:lpstr>
      <vt:lpstr>Presentación de PowerPoint</vt:lpstr>
      <vt:lpstr>¿Porqué nace la idea del Diplomado?</vt:lpstr>
      <vt:lpstr>Fundamentos. Diplomado en Educación Fiscal</vt:lpstr>
      <vt:lpstr>Objetivos Específicos </vt:lpstr>
      <vt:lpstr>Características del diplomado</vt:lpstr>
      <vt:lpstr>Estrategias de inserción de la Educación Fiscal en el sistema educativo</vt:lpstr>
      <vt:lpstr>Organización de Actividades</vt:lpstr>
      <vt:lpstr>Organización de Actividades</vt:lpstr>
      <vt:lpstr>Ruta de aprendizaje del diplomado</vt:lpstr>
      <vt:lpstr>Actividades Extracurriculares</vt:lpstr>
      <vt:lpstr>Semana de la Cultura Fiscal</vt:lpstr>
      <vt:lpstr>Resultados</vt:lpstr>
      <vt:lpstr>Resultados</vt:lpstr>
      <vt:lpstr>Resultados del diplomado</vt:lpstr>
      <vt:lpstr>Algunos Logros</vt:lpstr>
      <vt:lpstr>Retos</vt:lpstr>
      <vt:lpstr>Gracias!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OFERTA EDUCATIVA EDUCACIÓN MEDIA TÉCNICA</dc:title>
  <dc:creator>Motto</dc:creator>
  <cp:lastModifiedBy>Gilberto Motto</cp:lastModifiedBy>
  <cp:revision>70</cp:revision>
  <dcterms:created xsi:type="dcterms:W3CDTF">2013-02-25T03:04:16Z</dcterms:created>
  <dcterms:modified xsi:type="dcterms:W3CDTF">2014-10-22T15:02:36Z</dcterms:modified>
</cp:coreProperties>
</file>